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Lst>
  <p:sldSz cx="43200638" cy="32399288"/>
  <p:notesSz cx="9144000" cy="6858000"/>
  <p:defaultTextStyle>
    <a:defPPr>
      <a:defRPr lang="en-US"/>
    </a:defPPr>
    <a:lvl1pPr marL="0" algn="l" defTabSz="2824216" rtl="0" eaLnBrk="1" latinLnBrk="0" hangingPunct="1">
      <a:defRPr sz="5559" kern="1200">
        <a:solidFill>
          <a:schemeClr val="tx1"/>
        </a:solidFill>
        <a:latin typeface="+mn-lt"/>
        <a:ea typeface="+mn-ea"/>
        <a:cs typeface="+mn-cs"/>
      </a:defRPr>
    </a:lvl1pPr>
    <a:lvl2pPr marL="1412108" algn="l" defTabSz="2824216" rtl="0" eaLnBrk="1" latinLnBrk="0" hangingPunct="1">
      <a:defRPr sz="5559" kern="1200">
        <a:solidFill>
          <a:schemeClr val="tx1"/>
        </a:solidFill>
        <a:latin typeface="+mn-lt"/>
        <a:ea typeface="+mn-ea"/>
        <a:cs typeface="+mn-cs"/>
      </a:defRPr>
    </a:lvl2pPr>
    <a:lvl3pPr marL="2824216" algn="l" defTabSz="2824216" rtl="0" eaLnBrk="1" latinLnBrk="0" hangingPunct="1">
      <a:defRPr sz="5559" kern="1200">
        <a:solidFill>
          <a:schemeClr val="tx1"/>
        </a:solidFill>
        <a:latin typeface="+mn-lt"/>
        <a:ea typeface="+mn-ea"/>
        <a:cs typeface="+mn-cs"/>
      </a:defRPr>
    </a:lvl3pPr>
    <a:lvl4pPr marL="4236324" algn="l" defTabSz="2824216" rtl="0" eaLnBrk="1" latinLnBrk="0" hangingPunct="1">
      <a:defRPr sz="5559" kern="1200">
        <a:solidFill>
          <a:schemeClr val="tx1"/>
        </a:solidFill>
        <a:latin typeface="+mn-lt"/>
        <a:ea typeface="+mn-ea"/>
        <a:cs typeface="+mn-cs"/>
      </a:defRPr>
    </a:lvl4pPr>
    <a:lvl5pPr marL="5648432" algn="l" defTabSz="2824216" rtl="0" eaLnBrk="1" latinLnBrk="0" hangingPunct="1">
      <a:defRPr sz="5559" kern="1200">
        <a:solidFill>
          <a:schemeClr val="tx1"/>
        </a:solidFill>
        <a:latin typeface="+mn-lt"/>
        <a:ea typeface="+mn-ea"/>
        <a:cs typeface="+mn-cs"/>
      </a:defRPr>
    </a:lvl5pPr>
    <a:lvl6pPr marL="7060540" algn="l" defTabSz="2824216" rtl="0" eaLnBrk="1" latinLnBrk="0" hangingPunct="1">
      <a:defRPr sz="5559" kern="1200">
        <a:solidFill>
          <a:schemeClr val="tx1"/>
        </a:solidFill>
        <a:latin typeface="+mn-lt"/>
        <a:ea typeface="+mn-ea"/>
        <a:cs typeface="+mn-cs"/>
      </a:defRPr>
    </a:lvl6pPr>
    <a:lvl7pPr marL="8472648" algn="l" defTabSz="2824216" rtl="0" eaLnBrk="1" latinLnBrk="0" hangingPunct="1">
      <a:defRPr sz="5559" kern="1200">
        <a:solidFill>
          <a:schemeClr val="tx1"/>
        </a:solidFill>
        <a:latin typeface="+mn-lt"/>
        <a:ea typeface="+mn-ea"/>
        <a:cs typeface="+mn-cs"/>
      </a:defRPr>
    </a:lvl7pPr>
    <a:lvl8pPr marL="9884755" algn="l" defTabSz="2824216" rtl="0" eaLnBrk="1" latinLnBrk="0" hangingPunct="1">
      <a:defRPr sz="5559" kern="1200">
        <a:solidFill>
          <a:schemeClr val="tx1"/>
        </a:solidFill>
        <a:latin typeface="+mn-lt"/>
        <a:ea typeface="+mn-ea"/>
        <a:cs typeface="+mn-cs"/>
      </a:defRPr>
    </a:lvl8pPr>
    <a:lvl9pPr marL="11296863" algn="l" defTabSz="2824216" rtl="0" eaLnBrk="1" latinLnBrk="0" hangingPunct="1">
      <a:defRPr sz="555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2A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50"/>
    <p:restoredTop sz="96350"/>
  </p:normalViewPr>
  <p:slideViewPr>
    <p:cSldViewPr snapToGrid="0" snapToObjects="1">
      <p:cViewPr>
        <p:scale>
          <a:sx n="77" d="100"/>
          <a:sy n="77" d="100"/>
        </p:scale>
        <p:origin x="-9552" y="-8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40048" y="5302386"/>
            <a:ext cx="36720542" cy="11279752"/>
          </a:xfrm>
        </p:spPr>
        <p:txBody>
          <a:bodyPr anchor="b"/>
          <a:lstStyle>
            <a:lvl1pPr algn="ctr">
              <a:defRPr sz="28346"/>
            </a:lvl1pPr>
          </a:lstStyle>
          <a:p>
            <a:r>
              <a:rPr lang="en-CA" smtClean="0"/>
              <a:t>Click to edit Master title style</a:t>
            </a:r>
            <a:endParaRPr lang="en-US" dirty="0"/>
          </a:p>
        </p:txBody>
      </p:sp>
      <p:sp>
        <p:nvSpPr>
          <p:cNvPr id="3" name="Subtitle 2"/>
          <p:cNvSpPr>
            <a:spLocks noGrp="1"/>
          </p:cNvSpPr>
          <p:nvPr>
            <p:ph type="subTitle" idx="1"/>
          </p:nvPr>
        </p:nvSpPr>
        <p:spPr>
          <a:xfrm>
            <a:off x="5400080" y="17017128"/>
            <a:ext cx="32400479" cy="7822326"/>
          </a:xfrm>
        </p:spPr>
        <p:txBody>
          <a:bodyPr/>
          <a:lstStyle>
            <a:lvl1pPr marL="0" indent="0" algn="ctr">
              <a:buNone/>
              <a:defRPr sz="11338"/>
            </a:lvl1pPr>
            <a:lvl2pPr marL="2159950" indent="0" algn="ctr">
              <a:buNone/>
              <a:defRPr sz="9449"/>
            </a:lvl2pPr>
            <a:lvl3pPr marL="4319900" indent="0" algn="ctr">
              <a:buNone/>
              <a:defRPr sz="8504"/>
            </a:lvl3pPr>
            <a:lvl4pPr marL="6479850" indent="0" algn="ctr">
              <a:buNone/>
              <a:defRPr sz="7559"/>
            </a:lvl4pPr>
            <a:lvl5pPr marL="8639800" indent="0" algn="ctr">
              <a:buNone/>
              <a:defRPr sz="7559"/>
            </a:lvl5pPr>
            <a:lvl6pPr marL="10799750" indent="0" algn="ctr">
              <a:buNone/>
              <a:defRPr sz="7559"/>
            </a:lvl6pPr>
            <a:lvl7pPr marL="12959700" indent="0" algn="ctr">
              <a:buNone/>
              <a:defRPr sz="7559"/>
            </a:lvl7pPr>
            <a:lvl8pPr marL="15119650" indent="0" algn="ctr">
              <a:buNone/>
              <a:defRPr sz="7559"/>
            </a:lvl8pPr>
            <a:lvl9pPr marL="17279600" indent="0" algn="ctr">
              <a:buNone/>
              <a:defRPr sz="7559"/>
            </a:lvl9pPr>
          </a:lstStyle>
          <a:p>
            <a:r>
              <a:rPr lang="en-CA" smtClean="0"/>
              <a:t>Click to edit Master subtitle style</a:t>
            </a:r>
            <a:endParaRPr lang="en-US" dirty="0"/>
          </a:p>
        </p:txBody>
      </p:sp>
      <p:sp>
        <p:nvSpPr>
          <p:cNvPr id="4" name="Date Placeholder 3"/>
          <p:cNvSpPr>
            <a:spLocks noGrp="1"/>
          </p:cNvSpPr>
          <p:nvPr>
            <p:ph type="dt" sz="half" idx="10"/>
          </p:nvPr>
        </p:nvSpPr>
        <p:spPr/>
        <p:txBody>
          <a:bodyPr/>
          <a:lstStyle/>
          <a:p>
            <a:fld id="{09FB66D4-400F-E04E-B255-7DA9201463D1}" type="datetimeFigureOut">
              <a:rPr lang="en-US" smtClean="0"/>
              <a:t>4/26/16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111227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10"/>
          </p:nvPr>
        </p:nvSpPr>
        <p:spPr/>
        <p:txBody>
          <a:bodyPr/>
          <a:lstStyle/>
          <a:p>
            <a:fld id="{09FB66D4-400F-E04E-B255-7DA9201463D1}" type="datetimeFigureOut">
              <a:rPr lang="en-US" smtClean="0"/>
              <a:t>4/26/16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266378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15459" y="1724962"/>
            <a:ext cx="9315138" cy="27456899"/>
          </a:xfrm>
        </p:spPr>
        <p:txBody>
          <a:bodyPr vert="eaVert"/>
          <a:lstStyle/>
          <a:p>
            <a:r>
              <a:rPr lang="en-CA" smtClean="0"/>
              <a:t>Click to edit Master title style</a:t>
            </a:r>
            <a:endParaRPr lang="en-US" dirty="0"/>
          </a:p>
        </p:txBody>
      </p:sp>
      <p:sp>
        <p:nvSpPr>
          <p:cNvPr id="3" name="Vertical Text Placeholder 2"/>
          <p:cNvSpPr>
            <a:spLocks noGrp="1"/>
          </p:cNvSpPr>
          <p:nvPr>
            <p:ph type="body" orient="vert" idx="1"/>
          </p:nvPr>
        </p:nvSpPr>
        <p:spPr>
          <a:xfrm>
            <a:off x="2970046" y="1724962"/>
            <a:ext cx="27405405" cy="27456899"/>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10"/>
          </p:nvPr>
        </p:nvSpPr>
        <p:spPr/>
        <p:txBody>
          <a:bodyPr/>
          <a:lstStyle/>
          <a:p>
            <a:fld id="{09FB66D4-400F-E04E-B255-7DA9201463D1}" type="datetimeFigureOut">
              <a:rPr lang="en-US" smtClean="0"/>
              <a:t>4/26/16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1662856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10"/>
          </p:nvPr>
        </p:nvSpPr>
        <p:spPr/>
        <p:txBody>
          <a:bodyPr/>
          <a:lstStyle/>
          <a:p>
            <a:fld id="{09FB66D4-400F-E04E-B255-7DA9201463D1}" type="datetimeFigureOut">
              <a:rPr lang="en-US" smtClean="0"/>
              <a:t>4/26/16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179837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47546" y="8077332"/>
            <a:ext cx="37260550" cy="13477201"/>
          </a:xfrm>
        </p:spPr>
        <p:txBody>
          <a:bodyPr anchor="b"/>
          <a:lstStyle>
            <a:lvl1pPr>
              <a:defRPr sz="28346"/>
            </a:lvl1pPr>
          </a:lstStyle>
          <a:p>
            <a:r>
              <a:rPr lang="en-CA" smtClean="0"/>
              <a:t>Click to edit Master title style</a:t>
            </a:r>
            <a:endParaRPr lang="en-US" dirty="0"/>
          </a:p>
        </p:txBody>
      </p:sp>
      <p:sp>
        <p:nvSpPr>
          <p:cNvPr id="3" name="Text Placeholder 2"/>
          <p:cNvSpPr>
            <a:spLocks noGrp="1"/>
          </p:cNvSpPr>
          <p:nvPr>
            <p:ph type="body" idx="1"/>
          </p:nvPr>
        </p:nvSpPr>
        <p:spPr>
          <a:xfrm>
            <a:off x="2947546" y="21682033"/>
            <a:ext cx="37260550" cy="7087342"/>
          </a:xfrm>
        </p:spPr>
        <p:txBody>
          <a:bodyPr/>
          <a:lstStyle>
            <a:lvl1pPr marL="0" indent="0">
              <a:buNone/>
              <a:defRPr sz="11338">
                <a:solidFill>
                  <a:schemeClr val="tx1"/>
                </a:solidFill>
              </a:defRPr>
            </a:lvl1pPr>
            <a:lvl2pPr marL="2159950" indent="0">
              <a:buNone/>
              <a:defRPr sz="9449">
                <a:solidFill>
                  <a:schemeClr val="tx1">
                    <a:tint val="75000"/>
                  </a:schemeClr>
                </a:solidFill>
              </a:defRPr>
            </a:lvl2pPr>
            <a:lvl3pPr marL="4319900" indent="0">
              <a:buNone/>
              <a:defRPr sz="8504">
                <a:solidFill>
                  <a:schemeClr val="tx1">
                    <a:tint val="75000"/>
                  </a:schemeClr>
                </a:solidFill>
              </a:defRPr>
            </a:lvl3pPr>
            <a:lvl4pPr marL="6479850" indent="0">
              <a:buNone/>
              <a:defRPr sz="7559">
                <a:solidFill>
                  <a:schemeClr val="tx1">
                    <a:tint val="75000"/>
                  </a:schemeClr>
                </a:solidFill>
              </a:defRPr>
            </a:lvl4pPr>
            <a:lvl5pPr marL="8639800" indent="0">
              <a:buNone/>
              <a:defRPr sz="7559">
                <a:solidFill>
                  <a:schemeClr val="tx1">
                    <a:tint val="75000"/>
                  </a:schemeClr>
                </a:solidFill>
              </a:defRPr>
            </a:lvl5pPr>
            <a:lvl6pPr marL="10799750" indent="0">
              <a:buNone/>
              <a:defRPr sz="7559">
                <a:solidFill>
                  <a:schemeClr val="tx1">
                    <a:tint val="75000"/>
                  </a:schemeClr>
                </a:solidFill>
              </a:defRPr>
            </a:lvl6pPr>
            <a:lvl7pPr marL="12959700" indent="0">
              <a:buNone/>
              <a:defRPr sz="7559">
                <a:solidFill>
                  <a:schemeClr val="tx1">
                    <a:tint val="75000"/>
                  </a:schemeClr>
                </a:solidFill>
              </a:defRPr>
            </a:lvl7pPr>
            <a:lvl8pPr marL="15119650" indent="0">
              <a:buNone/>
              <a:defRPr sz="7559">
                <a:solidFill>
                  <a:schemeClr val="tx1">
                    <a:tint val="75000"/>
                  </a:schemeClr>
                </a:solidFill>
              </a:defRPr>
            </a:lvl8pPr>
            <a:lvl9pPr marL="17279600" indent="0">
              <a:buNone/>
              <a:defRPr sz="7559">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09FB66D4-400F-E04E-B255-7DA9201463D1}" type="datetimeFigureOut">
              <a:rPr lang="en-US" smtClean="0"/>
              <a:t>4/26/16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1011018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dirty="0"/>
          </a:p>
        </p:txBody>
      </p:sp>
      <p:sp>
        <p:nvSpPr>
          <p:cNvPr id="3" name="Content Placeholder 2"/>
          <p:cNvSpPr>
            <a:spLocks noGrp="1"/>
          </p:cNvSpPr>
          <p:nvPr>
            <p:ph sz="half" idx="1"/>
          </p:nvPr>
        </p:nvSpPr>
        <p:spPr>
          <a:xfrm>
            <a:off x="2970044" y="8624810"/>
            <a:ext cx="18360271" cy="20557051"/>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Content Placeholder 3"/>
          <p:cNvSpPr>
            <a:spLocks noGrp="1"/>
          </p:cNvSpPr>
          <p:nvPr>
            <p:ph sz="half" idx="2"/>
          </p:nvPr>
        </p:nvSpPr>
        <p:spPr>
          <a:xfrm>
            <a:off x="21870323" y="8624810"/>
            <a:ext cx="18360271" cy="20557051"/>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Date Placeholder 4"/>
          <p:cNvSpPr>
            <a:spLocks noGrp="1"/>
          </p:cNvSpPr>
          <p:nvPr>
            <p:ph type="dt" sz="half" idx="10"/>
          </p:nvPr>
        </p:nvSpPr>
        <p:spPr/>
        <p:txBody>
          <a:bodyPr/>
          <a:lstStyle/>
          <a:p>
            <a:fld id="{09FB66D4-400F-E04E-B255-7DA9201463D1}" type="datetimeFigureOut">
              <a:rPr lang="en-US" smtClean="0"/>
              <a:t>4/26/16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1290457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75671" y="1724969"/>
            <a:ext cx="37260550" cy="6262365"/>
          </a:xfrm>
        </p:spPr>
        <p:txBody>
          <a:bodyPr/>
          <a:lstStyle/>
          <a:p>
            <a:r>
              <a:rPr lang="en-CA" smtClean="0"/>
              <a:t>Click to edit Master title style</a:t>
            </a:r>
            <a:endParaRPr lang="en-US" dirty="0"/>
          </a:p>
        </p:txBody>
      </p:sp>
      <p:sp>
        <p:nvSpPr>
          <p:cNvPr id="3" name="Text Placeholder 2"/>
          <p:cNvSpPr>
            <a:spLocks noGrp="1"/>
          </p:cNvSpPr>
          <p:nvPr>
            <p:ph type="body" idx="1"/>
          </p:nvPr>
        </p:nvSpPr>
        <p:spPr>
          <a:xfrm>
            <a:off x="2975675" y="7942328"/>
            <a:ext cx="18275892" cy="3892412"/>
          </a:xfrm>
        </p:spPr>
        <p:txBody>
          <a:bodyPr anchor="b"/>
          <a:lstStyle>
            <a:lvl1pPr marL="0" indent="0">
              <a:buNone/>
              <a:defRPr sz="11338" b="1"/>
            </a:lvl1pPr>
            <a:lvl2pPr marL="2159950" indent="0">
              <a:buNone/>
              <a:defRPr sz="9449" b="1"/>
            </a:lvl2pPr>
            <a:lvl3pPr marL="4319900" indent="0">
              <a:buNone/>
              <a:defRPr sz="8504" b="1"/>
            </a:lvl3pPr>
            <a:lvl4pPr marL="6479850" indent="0">
              <a:buNone/>
              <a:defRPr sz="7559" b="1"/>
            </a:lvl4pPr>
            <a:lvl5pPr marL="8639800" indent="0">
              <a:buNone/>
              <a:defRPr sz="7559" b="1"/>
            </a:lvl5pPr>
            <a:lvl6pPr marL="10799750" indent="0">
              <a:buNone/>
              <a:defRPr sz="7559" b="1"/>
            </a:lvl6pPr>
            <a:lvl7pPr marL="12959700" indent="0">
              <a:buNone/>
              <a:defRPr sz="7559" b="1"/>
            </a:lvl7pPr>
            <a:lvl8pPr marL="15119650" indent="0">
              <a:buNone/>
              <a:defRPr sz="7559" b="1"/>
            </a:lvl8pPr>
            <a:lvl9pPr marL="17279600" indent="0">
              <a:buNone/>
              <a:defRPr sz="7559" b="1"/>
            </a:lvl9pPr>
          </a:lstStyle>
          <a:p>
            <a:pPr lvl="0"/>
            <a:r>
              <a:rPr lang="en-CA" smtClean="0"/>
              <a:t>Click to edit Master text styles</a:t>
            </a:r>
          </a:p>
        </p:txBody>
      </p:sp>
      <p:sp>
        <p:nvSpPr>
          <p:cNvPr id="4" name="Content Placeholder 3"/>
          <p:cNvSpPr>
            <a:spLocks noGrp="1"/>
          </p:cNvSpPr>
          <p:nvPr>
            <p:ph sz="half" idx="2"/>
          </p:nvPr>
        </p:nvSpPr>
        <p:spPr>
          <a:xfrm>
            <a:off x="2975675" y="11834740"/>
            <a:ext cx="18275892" cy="1740712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Text Placeholder 4"/>
          <p:cNvSpPr>
            <a:spLocks noGrp="1"/>
          </p:cNvSpPr>
          <p:nvPr>
            <p:ph type="body" sz="quarter" idx="3"/>
          </p:nvPr>
        </p:nvSpPr>
        <p:spPr>
          <a:xfrm>
            <a:off x="21870325" y="7942328"/>
            <a:ext cx="18365898" cy="3892412"/>
          </a:xfrm>
        </p:spPr>
        <p:txBody>
          <a:bodyPr anchor="b"/>
          <a:lstStyle>
            <a:lvl1pPr marL="0" indent="0">
              <a:buNone/>
              <a:defRPr sz="11338" b="1"/>
            </a:lvl1pPr>
            <a:lvl2pPr marL="2159950" indent="0">
              <a:buNone/>
              <a:defRPr sz="9449" b="1"/>
            </a:lvl2pPr>
            <a:lvl3pPr marL="4319900" indent="0">
              <a:buNone/>
              <a:defRPr sz="8504" b="1"/>
            </a:lvl3pPr>
            <a:lvl4pPr marL="6479850" indent="0">
              <a:buNone/>
              <a:defRPr sz="7559" b="1"/>
            </a:lvl4pPr>
            <a:lvl5pPr marL="8639800" indent="0">
              <a:buNone/>
              <a:defRPr sz="7559" b="1"/>
            </a:lvl5pPr>
            <a:lvl6pPr marL="10799750" indent="0">
              <a:buNone/>
              <a:defRPr sz="7559" b="1"/>
            </a:lvl6pPr>
            <a:lvl7pPr marL="12959700" indent="0">
              <a:buNone/>
              <a:defRPr sz="7559" b="1"/>
            </a:lvl7pPr>
            <a:lvl8pPr marL="15119650" indent="0">
              <a:buNone/>
              <a:defRPr sz="7559" b="1"/>
            </a:lvl8pPr>
            <a:lvl9pPr marL="17279600" indent="0">
              <a:buNone/>
              <a:defRPr sz="7559" b="1"/>
            </a:lvl9pPr>
          </a:lstStyle>
          <a:p>
            <a:pPr lvl="0"/>
            <a:r>
              <a:rPr lang="en-CA" smtClean="0"/>
              <a:t>Click to edit Master text styles</a:t>
            </a:r>
          </a:p>
        </p:txBody>
      </p:sp>
      <p:sp>
        <p:nvSpPr>
          <p:cNvPr id="6" name="Content Placeholder 5"/>
          <p:cNvSpPr>
            <a:spLocks noGrp="1"/>
          </p:cNvSpPr>
          <p:nvPr>
            <p:ph sz="quarter" idx="4"/>
          </p:nvPr>
        </p:nvSpPr>
        <p:spPr>
          <a:xfrm>
            <a:off x="21870325" y="11834740"/>
            <a:ext cx="18365898" cy="1740712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7" name="Date Placeholder 6"/>
          <p:cNvSpPr>
            <a:spLocks noGrp="1"/>
          </p:cNvSpPr>
          <p:nvPr>
            <p:ph type="dt" sz="half" idx="10"/>
          </p:nvPr>
        </p:nvSpPr>
        <p:spPr/>
        <p:txBody>
          <a:bodyPr/>
          <a:lstStyle/>
          <a:p>
            <a:fld id="{09FB66D4-400F-E04E-B255-7DA9201463D1}" type="datetimeFigureOut">
              <a:rPr lang="en-US" smtClean="0"/>
              <a:t>4/26/16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1276473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dirty="0"/>
          </a:p>
        </p:txBody>
      </p:sp>
      <p:sp>
        <p:nvSpPr>
          <p:cNvPr id="3" name="Date Placeholder 2"/>
          <p:cNvSpPr>
            <a:spLocks noGrp="1"/>
          </p:cNvSpPr>
          <p:nvPr>
            <p:ph type="dt" sz="half" idx="10"/>
          </p:nvPr>
        </p:nvSpPr>
        <p:spPr/>
        <p:txBody>
          <a:bodyPr/>
          <a:lstStyle/>
          <a:p>
            <a:fld id="{09FB66D4-400F-E04E-B255-7DA9201463D1}" type="datetimeFigureOut">
              <a:rPr lang="en-US" smtClean="0"/>
              <a:t>4/26/16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323556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B66D4-400F-E04E-B255-7DA9201463D1}" type="datetimeFigureOut">
              <a:rPr lang="en-US" smtClean="0"/>
              <a:t>4/26/16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5858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5671" y="2159952"/>
            <a:ext cx="13933330" cy="7559834"/>
          </a:xfrm>
        </p:spPr>
        <p:txBody>
          <a:bodyPr anchor="b"/>
          <a:lstStyle>
            <a:lvl1pPr>
              <a:defRPr sz="15118"/>
            </a:lvl1pPr>
          </a:lstStyle>
          <a:p>
            <a:r>
              <a:rPr lang="en-CA" smtClean="0"/>
              <a:t>Click to edit Master title style</a:t>
            </a:r>
            <a:endParaRPr lang="en-US" dirty="0"/>
          </a:p>
        </p:txBody>
      </p:sp>
      <p:sp>
        <p:nvSpPr>
          <p:cNvPr id="3" name="Content Placeholder 2"/>
          <p:cNvSpPr>
            <a:spLocks noGrp="1"/>
          </p:cNvSpPr>
          <p:nvPr>
            <p:ph idx="1"/>
          </p:nvPr>
        </p:nvSpPr>
        <p:spPr>
          <a:xfrm>
            <a:off x="18365898" y="4664905"/>
            <a:ext cx="21870323" cy="23024494"/>
          </a:xfrm>
        </p:spPr>
        <p:txBody>
          <a:bodyPr/>
          <a:lstStyle>
            <a:lvl1pPr>
              <a:defRPr sz="15118"/>
            </a:lvl1pPr>
            <a:lvl2pPr>
              <a:defRPr sz="13228"/>
            </a:lvl2pPr>
            <a:lvl3pPr>
              <a:defRPr sz="11338"/>
            </a:lvl3pPr>
            <a:lvl4pPr>
              <a:defRPr sz="9449"/>
            </a:lvl4pPr>
            <a:lvl5pPr>
              <a:defRPr sz="9449"/>
            </a:lvl5pPr>
            <a:lvl6pPr>
              <a:defRPr sz="9449"/>
            </a:lvl6pPr>
            <a:lvl7pPr>
              <a:defRPr sz="9449"/>
            </a:lvl7pPr>
            <a:lvl8pPr>
              <a:defRPr sz="9449"/>
            </a:lvl8pPr>
            <a:lvl9pPr>
              <a:defRPr sz="9449"/>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Text Placeholder 3"/>
          <p:cNvSpPr>
            <a:spLocks noGrp="1"/>
          </p:cNvSpPr>
          <p:nvPr>
            <p:ph type="body" sz="half" idx="2"/>
          </p:nvPr>
        </p:nvSpPr>
        <p:spPr>
          <a:xfrm>
            <a:off x="2975671" y="9719786"/>
            <a:ext cx="13933330" cy="18007107"/>
          </a:xfrm>
        </p:spPr>
        <p:txBody>
          <a:bodyPr/>
          <a:lstStyle>
            <a:lvl1pPr marL="0" indent="0">
              <a:buNone/>
              <a:defRPr sz="7559"/>
            </a:lvl1pPr>
            <a:lvl2pPr marL="2159950" indent="0">
              <a:buNone/>
              <a:defRPr sz="6614"/>
            </a:lvl2pPr>
            <a:lvl3pPr marL="4319900" indent="0">
              <a:buNone/>
              <a:defRPr sz="5669"/>
            </a:lvl3pPr>
            <a:lvl4pPr marL="6479850" indent="0">
              <a:buNone/>
              <a:defRPr sz="4724"/>
            </a:lvl4pPr>
            <a:lvl5pPr marL="8639800" indent="0">
              <a:buNone/>
              <a:defRPr sz="4724"/>
            </a:lvl5pPr>
            <a:lvl6pPr marL="10799750" indent="0">
              <a:buNone/>
              <a:defRPr sz="4724"/>
            </a:lvl6pPr>
            <a:lvl7pPr marL="12959700" indent="0">
              <a:buNone/>
              <a:defRPr sz="4724"/>
            </a:lvl7pPr>
            <a:lvl8pPr marL="15119650" indent="0">
              <a:buNone/>
              <a:defRPr sz="4724"/>
            </a:lvl8pPr>
            <a:lvl9pPr marL="17279600" indent="0">
              <a:buNone/>
              <a:defRPr sz="4724"/>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9FB66D4-400F-E04E-B255-7DA9201463D1}" type="datetimeFigureOut">
              <a:rPr lang="en-US" smtClean="0"/>
              <a:t>4/26/16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1822273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5671" y="2159952"/>
            <a:ext cx="13933330" cy="7559834"/>
          </a:xfrm>
        </p:spPr>
        <p:txBody>
          <a:bodyPr anchor="b"/>
          <a:lstStyle>
            <a:lvl1pPr>
              <a:defRPr sz="15118"/>
            </a:lvl1pPr>
          </a:lstStyle>
          <a:p>
            <a:r>
              <a:rPr lang="en-CA" smtClean="0"/>
              <a:t>Click to edit Master title style</a:t>
            </a:r>
            <a:endParaRPr lang="en-US" dirty="0"/>
          </a:p>
        </p:txBody>
      </p:sp>
      <p:sp>
        <p:nvSpPr>
          <p:cNvPr id="3" name="Picture Placeholder 2"/>
          <p:cNvSpPr>
            <a:spLocks noGrp="1" noChangeAspect="1"/>
          </p:cNvSpPr>
          <p:nvPr>
            <p:ph type="pic" idx="1"/>
          </p:nvPr>
        </p:nvSpPr>
        <p:spPr>
          <a:xfrm>
            <a:off x="18365898" y="4664905"/>
            <a:ext cx="21870323" cy="23024494"/>
          </a:xfrm>
        </p:spPr>
        <p:txBody>
          <a:bodyPr anchor="t"/>
          <a:lstStyle>
            <a:lvl1pPr marL="0" indent="0">
              <a:buNone/>
              <a:defRPr sz="15118"/>
            </a:lvl1pPr>
            <a:lvl2pPr marL="2159950" indent="0">
              <a:buNone/>
              <a:defRPr sz="13228"/>
            </a:lvl2pPr>
            <a:lvl3pPr marL="4319900" indent="0">
              <a:buNone/>
              <a:defRPr sz="11338"/>
            </a:lvl3pPr>
            <a:lvl4pPr marL="6479850" indent="0">
              <a:buNone/>
              <a:defRPr sz="9449"/>
            </a:lvl4pPr>
            <a:lvl5pPr marL="8639800" indent="0">
              <a:buNone/>
              <a:defRPr sz="9449"/>
            </a:lvl5pPr>
            <a:lvl6pPr marL="10799750" indent="0">
              <a:buNone/>
              <a:defRPr sz="9449"/>
            </a:lvl6pPr>
            <a:lvl7pPr marL="12959700" indent="0">
              <a:buNone/>
              <a:defRPr sz="9449"/>
            </a:lvl7pPr>
            <a:lvl8pPr marL="15119650" indent="0">
              <a:buNone/>
              <a:defRPr sz="9449"/>
            </a:lvl8pPr>
            <a:lvl9pPr marL="17279600" indent="0">
              <a:buNone/>
              <a:defRPr sz="9449"/>
            </a:lvl9pPr>
          </a:lstStyle>
          <a:p>
            <a:r>
              <a:rPr lang="en-CA" smtClean="0"/>
              <a:t>Drag picture to placeholder or click icon to add</a:t>
            </a:r>
            <a:endParaRPr lang="en-US" dirty="0"/>
          </a:p>
        </p:txBody>
      </p:sp>
      <p:sp>
        <p:nvSpPr>
          <p:cNvPr id="4" name="Text Placeholder 3"/>
          <p:cNvSpPr>
            <a:spLocks noGrp="1"/>
          </p:cNvSpPr>
          <p:nvPr>
            <p:ph type="body" sz="half" idx="2"/>
          </p:nvPr>
        </p:nvSpPr>
        <p:spPr>
          <a:xfrm>
            <a:off x="2975671" y="9719786"/>
            <a:ext cx="13933330" cy="18007107"/>
          </a:xfrm>
        </p:spPr>
        <p:txBody>
          <a:bodyPr/>
          <a:lstStyle>
            <a:lvl1pPr marL="0" indent="0">
              <a:buNone/>
              <a:defRPr sz="7559"/>
            </a:lvl1pPr>
            <a:lvl2pPr marL="2159950" indent="0">
              <a:buNone/>
              <a:defRPr sz="6614"/>
            </a:lvl2pPr>
            <a:lvl3pPr marL="4319900" indent="0">
              <a:buNone/>
              <a:defRPr sz="5669"/>
            </a:lvl3pPr>
            <a:lvl4pPr marL="6479850" indent="0">
              <a:buNone/>
              <a:defRPr sz="4724"/>
            </a:lvl4pPr>
            <a:lvl5pPr marL="8639800" indent="0">
              <a:buNone/>
              <a:defRPr sz="4724"/>
            </a:lvl5pPr>
            <a:lvl6pPr marL="10799750" indent="0">
              <a:buNone/>
              <a:defRPr sz="4724"/>
            </a:lvl6pPr>
            <a:lvl7pPr marL="12959700" indent="0">
              <a:buNone/>
              <a:defRPr sz="4724"/>
            </a:lvl7pPr>
            <a:lvl8pPr marL="15119650" indent="0">
              <a:buNone/>
              <a:defRPr sz="4724"/>
            </a:lvl8pPr>
            <a:lvl9pPr marL="17279600" indent="0">
              <a:buNone/>
              <a:defRPr sz="4724"/>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9FB66D4-400F-E04E-B255-7DA9201463D1}" type="datetimeFigureOut">
              <a:rPr lang="en-US" smtClean="0"/>
              <a:t>4/26/16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09490-7A05-D946-912C-252DAF2D4637}" type="slidenum">
              <a:rPr lang="en-US" smtClean="0"/>
              <a:t>‹#›</a:t>
            </a:fld>
            <a:endParaRPr lang="en-US"/>
          </a:p>
        </p:txBody>
      </p:sp>
    </p:spTree>
    <p:extLst>
      <p:ext uri="{BB962C8B-B14F-4D97-AF65-F5344CB8AC3E}">
        <p14:creationId xmlns:p14="http://schemas.microsoft.com/office/powerpoint/2010/main" val="16907104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70044" y="1724969"/>
            <a:ext cx="37260550" cy="6262365"/>
          </a:xfrm>
          <a:prstGeom prst="rect">
            <a:avLst/>
          </a:prstGeom>
        </p:spPr>
        <p:txBody>
          <a:bodyPr vert="horz" lIns="91440" tIns="45720" rIns="91440" bIns="45720" rtlCol="0" anchor="ctr">
            <a:normAutofit/>
          </a:bodyPr>
          <a:lstStyle/>
          <a:p>
            <a:r>
              <a:rPr lang="en-CA" smtClean="0"/>
              <a:t>Click to edit Master title style</a:t>
            </a:r>
            <a:endParaRPr lang="en-US" dirty="0"/>
          </a:p>
        </p:txBody>
      </p:sp>
      <p:sp>
        <p:nvSpPr>
          <p:cNvPr id="3" name="Text Placeholder 2"/>
          <p:cNvSpPr>
            <a:spLocks noGrp="1"/>
          </p:cNvSpPr>
          <p:nvPr>
            <p:ph type="body" idx="1"/>
          </p:nvPr>
        </p:nvSpPr>
        <p:spPr>
          <a:xfrm>
            <a:off x="2970044" y="8624810"/>
            <a:ext cx="37260550" cy="20557051"/>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2"/>
          </p:nvPr>
        </p:nvSpPr>
        <p:spPr>
          <a:xfrm>
            <a:off x="2970044" y="30029347"/>
            <a:ext cx="9720144" cy="1724962"/>
          </a:xfrm>
          <a:prstGeom prst="rect">
            <a:avLst/>
          </a:prstGeom>
        </p:spPr>
        <p:txBody>
          <a:bodyPr vert="horz" lIns="91440" tIns="45720" rIns="91440" bIns="45720" rtlCol="0" anchor="ctr"/>
          <a:lstStyle>
            <a:lvl1pPr algn="l">
              <a:defRPr sz="5669">
                <a:solidFill>
                  <a:schemeClr val="tx1">
                    <a:tint val="75000"/>
                  </a:schemeClr>
                </a:solidFill>
              </a:defRPr>
            </a:lvl1pPr>
          </a:lstStyle>
          <a:p>
            <a:fld id="{09FB66D4-400F-E04E-B255-7DA9201463D1}" type="datetimeFigureOut">
              <a:rPr lang="en-US" smtClean="0"/>
              <a:t>4/26/16</a:t>
            </a:fld>
            <a:endParaRPr lang="en-US"/>
          </a:p>
        </p:txBody>
      </p:sp>
      <p:sp>
        <p:nvSpPr>
          <p:cNvPr id="5" name="Footer Placeholder 4"/>
          <p:cNvSpPr>
            <a:spLocks noGrp="1"/>
          </p:cNvSpPr>
          <p:nvPr>
            <p:ph type="ftr" sz="quarter" idx="3"/>
          </p:nvPr>
        </p:nvSpPr>
        <p:spPr>
          <a:xfrm>
            <a:off x="14310212" y="30029347"/>
            <a:ext cx="14580215" cy="1724962"/>
          </a:xfrm>
          <a:prstGeom prst="rect">
            <a:avLst/>
          </a:prstGeom>
        </p:spPr>
        <p:txBody>
          <a:bodyPr vert="horz" lIns="91440" tIns="45720" rIns="91440" bIns="45720" rtlCol="0" anchor="ctr"/>
          <a:lstStyle>
            <a:lvl1pPr algn="ctr">
              <a:defRPr sz="566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510450" y="30029347"/>
            <a:ext cx="9720144" cy="1724962"/>
          </a:xfrm>
          <a:prstGeom prst="rect">
            <a:avLst/>
          </a:prstGeom>
        </p:spPr>
        <p:txBody>
          <a:bodyPr vert="horz" lIns="91440" tIns="45720" rIns="91440" bIns="45720" rtlCol="0" anchor="ctr"/>
          <a:lstStyle>
            <a:lvl1pPr algn="r">
              <a:defRPr sz="5669">
                <a:solidFill>
                  <a:schemeClr val="tx1">
                    <a:tint val="75000"/>
                  </a:schemeClr>
                </a:solidFill>
              </a:defRPr>
            </a:lvl1pPr>
          </a:lstStyle>
          <a:p>
            <a:fld id="{75209490-7A05-D946-912C-252DAF2D4637}" type="slidenum">
              <a:rPr lang="en-US" smtClean="0"/>
              <a:t>‹#›</a:t>
            </a:fld>
            <a:endParaRPr lang="en-US"/>
          </a:p>
        </p:txBody>
      </p:sp>
    </p:spTree>
    <p:extLst>
      <p:ext uri="{BB962C8B-B14F-4D97-AF65-F5344CB8AC3E}">
        <p14:creationId xmlns:p14="http://schemas.microsoft.com/office/powerpoint/2010/main" val="193148539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319900" rtl="0" eaLnBrk="1" latinLnBrk="0" hangingPunct="1">
        <a:lnSpc>
          <a:spcPct val="90000"/>
        </a:lnSpc>
        <a:spcBef>
          <a:spcPct val="0"/>
        </a:spcBef>
        <a:buNone/>
        <a:defRPr sz="20787" kern="1200">
          <a:solidFill>
            <a:schemeClr val="tx1"/>
          </a:solidFill>
          <a:latin typeface="+mj-lt"/>
          <a:ea typeface="+mj-ea"/>
          <a:cs typeface="+mj-cs"/>
        </a:defRPr>
      </a:lvl1pPr>
    </p:titleStyle>
    <p:bodyStyle>
      <a:lvl1pPr marL="1079975" indent="-1079975" algn="l" defTabSz="4319900" rtl="0" eaLnBrk="1" latinLnBrk="0" hangingPunct="1">
        <a:lnSpc>
          <a:spcPct val="90000"/>
        </a:lnSpc>
        <a:spcBef>
          <a:spcPts val="4724"/>
        </a:spcBef>
        <a:buFont typeface="Arial" panose="020B0604020202020204" pitchFamily="34" charset="0"/>
        <a:buChar char="•"/>
        <a:defRPr sz="13228" kern="1200">
          <a:solidFill>
            <a:schemeClr val="tx1"/>
          </a:solidFill>
          <a:latin typeface="+mn-lt"/>
          <a:ea typeface="+mn-ea"/>
          <a:cs typeface="+mn-cs"/>
        </a:defRPr>
      </a:lvl1pPr>
      <a:lvl2pPr marL="3239925" indent="-1079975" algn="l" defTabSz="4319900" rtl="0" eaLnBrk="1" latinLnBrk="0" hangingPunct="1">
        <a:lnSpc>
          <a:spcPct val="90000"/>
        </a:lnSpc>
        <a:spcBef>
          <a:spcPts val="2362"/>
        </a:spcBef>
        <a:buFont typeface="Arial" panose="020B0604020202020204" pitchFamily="34" charset="0"/>
        <a:buChar char="•"/>
        <a:defRPr sz="11338" kern="1200">
          <a:solidFill>
            <a:schemeClr val="tx1"/>
          </a:solidFill>
          <a:latin typeface="+mn-lt"/>
          <a:ea typeface="+mn-ea"/>
          <a:cs typeface="+mn-cs"/>
        </a:defRPr>
      </a:lvl2pPr>
      <a:lvl3pPr marL="5399875" indent="-1079975" algn="l" defTabSz="4319900" rtl="0" eaLnBrk="1" latinLnBrk="0" hangingPunct="1">
        <a:lnSpc>
          <a:spcPct val="90000"/>
        </a:lnSpc>
        <a:spcBef>
          <a:spcPts val="2362"/>
        </a:spcBef>
        <a:buFont typeface="Arial" panose="020B0604020202020204" pitchFamily="34" charset="0"/>
        <a:buChar char="•"/>
        <a:defRPr sz="9449" kern="1200">
          <a:solidFill>
            <a:schemeClr val="tx1"/>
          </a:solidFill>
          <a:latin typeface="+mn-lt"/>
          <a:ea typeface="+mn-ea"/>
          <a:cs typeface="+mn-cs"/>
        </a:defRPr>
      </a:lvl3pPr>
      <a:lvl4pPr marL="755982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4pPr>
      <a:lvl5pPr marL="971977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5pPr>
      <a:lvl6pPr marL="1187972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6pPr>
      <a:lvl7pPr marL="1403967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7pPr>
      <a:lvl8pPr marL="1619962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8pPr>
      <a:lvl9pPr marL="1835957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9pPr>
    </p:bodyStyle>
    <p:otherStyle>
      <a:defPPr>
        <a:defRPr lang="en-US"/>
      </a:defPPr>
      <a:lvl1pPr marL="0" algn="l" defTabSz="4319900" rtl="0" eaLnBrk="1" latinLnBrk="0" hangingPunct="1">
        <a:defRPr sz="8504" kern="1200">
          <a:solidFill>
            <a:schemeClr val="tx1"/>
          </a:solidFill>
          <a:latin typeface="+mn-lt"/>
          <a:ea typeface="+mn-ea"/>
          <a:cs typeface="+mn-cs"/>
        </a:defRPr>
      </a:lvl1pPr>
      <a:lvl2pPr marL="2159950" algn="l" defTabSz="4319900" rtl="0" eaLnBrk="1" latinLnBrk="0" hangingPunct="1">
        <a:defRPr sz="8504" kern="1200">
          <a:solidFill>
            <a:schemeClr val="tx1"/>
          </a:solidFill>
          <a:latin typeface="+mn-lt"/>
          <a:ea typeface="+mn-ea"/>
          <a:cs typeface="+mn-cs"/>
        </a:defRPr>
      </a:lvl2pPr>
      <a:lvl3pPr marL="4319900" algn="l" defTabSz="4319900" rtl="0" eaLnBrk="1" latinLnBrk="0" hangingPunct="1">
        <a:defRPr sz="8504" kern="1200">
          <a:solidFill>
            <a:schemeClr val="tx1"/>
          </a:solidFill>
          <a:latin typeface="+mn-lt"/>
          <a:ea typeface="+mn-ea"/>
          <a:cs typeface="+mn-cs"/>
        </a:defRPr>
      </a:lvl3pPr>
      <a:lvl4pPr marL="6479850" algn="l" defTabSz="4319900" rtl="0" eaLnBrk="1" latinLnBrk="0" hangingPunct="1">
        <a:defRPr sz="8504" kern="1200">
          <a:solidFill>
            <a:schemeClr val="tx1"/>
          </a:solidFill>
          <a:latin typeface="+mn-lt"/>
          <a:ea typeface="+mn-ea"/>
          <a:cs typeface="+mn-cs"/>
        </a:defRPr>
      </a:lvl4pPr>
      <a:lvl5pPr marL="8639800" algn="l" defTabSz="4319900" rtl="0" eaLnBrk="1" latinLnBrk="0" hangingPunct="1">
        <a:defRPr sz="8504" kern="1200">
          <a:solidFill>
            <a:schemeClr val="tx1"/>
          </a:solidFill>
          <a:latin typeface="+mn-lt"/>
          <a:ea typeface="+mn-ea"/>
          <a:cs typeface="+mn-cs"/>
        </a:defRPr>
      </a:lvl5pPr>
      <a:lvl6pPr marL="10799750" algn="l" defTabSz="4319900" rtl="0" eaLnBrk="1" latinLnBrk="0" hangingPunct="1">
        <a:defRPr sz="8504" kern="1200">
          <a:solidFill>
            <a:schemeClr val="tx1"/>
          </a:solidFill>
          <a:latin typeface="+mn-lt"/>
          <a:ea typeface="+mn-ea"/>
          <a:cs typeface="+mn-cs"/>
        </a:defRPr>
      </a:lvl6pPr>
      <a:lvl7pPr marL="12959700" algn="l" defTabSz="4319900" rtl="0" eaLnBrk="1" latinLnBrk="0" hangingPunct="1">
        <a:defRPr sz="8504" kern="1200">
          <a:solidFill>
            <a:schemeClr val="tx1"/>
          </a:solidFill>
          <a:latin typeface="+mn-lt"/>
          <a:ea typeface="+mn-ea"/>
          <a:cs typeface="+mn-cs"/>
        </a:defRPr>
      </a:lvl7pPr>
      <a:lvl8pPr marL="15119650" algn="l" defTabSz="4319900" rtl="0" eaLnBrk="1" latinLnBrk="0" hangingPunct="1">
        <a:defRPr sz="8504" kern="1200">
          <a:solidFill>
            <a:schemeClr val="tx1"/>
          </a:solidFill>
          <a:latin typeface="+mn-lt"/>
          <a:ea typeface="+mn-ea"/>
          <a:cs typeface="+mn-cs"/>
        </a:defRPr>
      </a:lvl8pPr>
      <a:lvl9pPr marL="17279600" algn="l" defTabSz="4319900" rtl="0" eaLnBrk="1" latinLnBrk="0" hangingPunct="1">
        <a:defRPr sz="85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11.png"/><Relationship Id="rId13" Type="http://schemas.openxmlformats.org/officeDocument/2006/relationships/image" Target="../media/image9.png"/><Relationship Id="rId14" Type="http://schemas.openxmlformats.org/officeDocument/2006/relationships/image" Target="../media/image13.png"/><Relationship Id="rId15" Type="http://schemas.openxmlformats.org/officeDocument/2006/relationships/image" Target="../media/image10.png"/><Relationship Id="rId16" Type="http://schemas.openxmlformats.org/officeDocument/2006/relationships/image" Target="../media/image15.png"/><Relationship Id="rId17" Type="http://schemas.openxmlformats.org/officeDocument/2006/relationships/image" Target="../media/image12.png"/><Relationship Id="rId1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tiff"/><Relationship Id="rId8" Type="http://schemas.openxmlformats.org/officeDocument/2006/relationships/image" Target="../media/image2.tiff"/><Relationship Id="rId9" Type="http://schemas.openxmlformats.org/officeDocument/2006/relationships/image" Target="../media/image6.png"/><Relationship Id="rId10"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47"/>
          <p:cNvSpPr txBox="1">
            <a:spLocks noChangeArrowheads="1"/>
          </p:cNvSpPr>
          <p:nvPr/>
        </p:nvSpPr>
        <p:spPr bwMode="auto">
          <a:xfrm>
            <a:off x="9816602" y="744273"/>
            <a:ext cx="24224519" cy="178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348" tIns="90840" rIns="75348" bIns="37674" anchor="ctr"/>
          <a:lstStyle>
            <a:lvl1pPr>
              <a:lnSpc>
                <a:spcPct val="102000"/>
              </a:lnSpc>
              <a:spcAft>
                <a:spcPts val="142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Lst>
              <a:defRPr sz="14300">
                <a:solidFill>
                  <a:srgbClr val="000000"/>
                </a:solidFill>
                <a:latin typeface="Calibri" charset="0"/>
                <a:ea typeface="ＭＳ Ｐゴシック" charset="-128"/>
                <a:cs typeface="Arial Unicode MS" charset="0"/>
              </a:defRPr>
            </a:lvl1pPr>
            <a:lvl2pPr>
              <a:lnSpc>
                <a:spcPct val="102000"/>
              </a:lnSpc>
              <a:spcAft>
                <a:spcPts val="113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Lst>
              <a:defRPr sz="10700">
                <a:solidFill>
                  <a:srgbClr val="000000"/>
                </a:solidFill>
                <a:latin typeface="Calibri" charset="0"/>
                <a:ea typeface="ＭＳ Ｐゴシック" charset="-128"/>
                <a:cs typeface="Arial Unicode MS" charset="0"/>
              </a:defRPr>
            </a:lvl2pPr>
            <a:lvl3pPr>
              <a:lnSpc>
                <a:spcPct val="102000"/>
              </a:lnSpc>
              <a:spcAft>
                <a:spcPts val="85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Lst>
              <a:defRPr sz="8900">
                <a:solidFill>
                  <a:srgbClr val="000000"/>
                </a:solidFill>
                <a:latin typeface="Calibri" charset="0"/>
                <a:ea typeface="ＭＳ Ｐゴシック" charset="-128"/>
                <a:cs typeface="Arial Unicode MS" charset="0"/>
              </a:defRPr>
            </a:lvl3pPr>
            <a:lvl4pPr>
              <a:lnSpc>
                <a:spcPct val="102000"/>
              </a:lnSpc>
              <a:spcAft>
                <a:spcPts val="57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Lst>
              <a:defRPr sz="8900">
                <a:solidFill>
                  <a:srgbClr val="000000"/>
                </a:solidFill>
                <a:latin typeface="Calibri" charset="0"/>
                <a:ea typeface="ＭＳ Ｐゴシック" charset="-128"/>
                <a:cs typeface="Arial Unicode MS" charset="0"/>
              </a:defRPr>
            </a:lvl4pPr>
            <a:lvl5pPr>
              <a:lnSpc>
                <a:spcPct val="102000"/>
              </a:lnSpc>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Lst>
              <a:defRPr sz="2000">
                <a:solidFill>
                  <a:srgbClr val="000000"/>
                </a:solidFill>
                <a:latin typeface="Calibri" charset="0"/>
                <a:ea typeface="ＭＳ Ｐゴシック" charset="-128"/>
                <a:cs typeface="Arial Unicode MS" charset="0"/>
              </a:defRPr>
            </a:lvl5pPr>
            <a:lvl6pPr marL="25146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Lst>
              <a:defRPr sz="2000">
                <a:solidFill>
                  <a:srgbClr val="000000"/>
                </a:solidFill>
                <a:latin typeface="Calibri" charset="0"/>
                <a:ea typeface="ＭＳ Ｐゴシック" charset="-128"/>
                <a:cs typeface="Arial Unicode MS" charset="0"/>
              </a:defRPr>
            </a:lvl6pPr>
            <a:lvl7pPr marL="29718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Lst>
              <a:defRPr sz="2000">
                <a:solidFill>
                  <a:srgbClr val="000000"/>
                </a:solidFill>
                <a:latin typeface="Calibri" charset="0"/>
                <a:ea typeface="ＭＳ Ｐゴシック" charset="-128"/>
                <a:cs typeface="Arial Unicode MS" charset="0"/>
              </a:defRPr>
            </a:lvl7pPr>
            <a:lvl8pPr marL="34290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Lst>
              <a:defRPr sz="2000">
                <a:solidFill>
                  <a:srgbClr val="000000"/>
                </a:solidFill>
                <a:latin typeface="Calibri" charset="0"/>
                <a:ea typeface="ＭＳ Ｐゴシック" charset="-128"/>
                <a:cs typeface="Arial Unicode MS" charset="0"/>
              </a:defRPr>
            </a:lvl8pPr>
            <a:lvl9pPr marL="38862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Lst>
              <a:defRPr sz="2000">
                <a:solidFill>
                  <a:srgbClr val="000000"/>
                </a:solidFill>
                <a:latin typeface="Calibri" charset="0"/>
                <a:ea typeface="ＭＳ Ｐゴシック" charset="-128"/>
                <a:cs typeface="Arial Unicode MS" charset="0"/>
              </a:defRPr>
            </a:lvl9pPr>
          </a:lstStyle>
          <a:p>
            <a:pPr algn="ctr">
              <a:lnSpc>
                <a:spcPct val="93000"/>
              </a:lnSpc>
              <a:spcBef>
                <a:spcPts val="3767"/>
              </a:spcBef>
              <a:spcAft>
                <a:spcPct val="0"/>
              </a:spcAft>
            </a:pPr>
            <a:r>
              <a:rPr lang="en-US" altLang="en-US" sz="6000" dirty="0">
                <a:solidFill>
                  <a:srgbClr val="B52A45"/>
                </a:solidFill>
                <a:latin typeface="Helvetica" charset="0"/>
                <a:ea typeface="Helvetica" charset="0"/>
                <a:cs typeface="Helvetica" charset="0"/>
              </a:rPr>
              <a:t>Development and Testing of an Optimal </a:t>
            </a:r>
            <a:r>
              <a:rPr lang="en-US" altLang="en-US" sz="6000" dirty="0" err="1">
                <a:solidFill>
                  <a:srgbClr val="B52A45"/>
                </a:solidFill>
                <a:latin typeface="Helvetica" charset="0"/>
                <a:ea typeface="Helvetica" charset="0"/>
                <a:cs typeface="Helvetica" charset="0"/>
              </a:rPr>
              <a:t>Cardiometabolic</a:t>
            </a:r>
            <a:r>
              <a:rPr lang="en-US" altLang="en-US" sz="6000" dirty="0">
                <a:solidFill>
                  <a:srgbClr val="B52A45"/>
                </a:solidFill>
                <a:latin typeface="Helvetica" charset="0"/>
                <a:ea typeface="Helvetica" charset="0"/>
                <a:cs typeface="Helvetica" charset="0"/>
              </a:rPr>
              <a:t> Genetic Risk Score to Predict Coronary Artery Disease Risk</a:t>
            </a:r>
          </a:p>
        </p:txBody>
      </p:sp>
      <p:sp>
        <p:nvSpPr>
          <p:cNvPr id="5" name="Rectangle 646"/>
          <p:cNvSpPr>
            <a:spLocks noChangeArrowheads="1"/>
          </p:cNvSpPr>
          <p:nvPr/>
        </p:nvSpPr>
        <p:spPr bwMode="auto">
          <a:xfrm>
            <a:off x="15969970" y="2776110"/>
            <a:ext cx="12598400" cy="69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348" tIns="37674" rIns="75348" bIns="37674">
            <a:spAutoFit/>
          </a:bodyPr>
          <a:lstStyle>
            <a:lvl1pPr>
              <a:lnSpc>
                <a:spcPct val="102000"/>
              </a:lnSpc>
              <a:spcAft>
                <a:spcPts val="142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Lst>
              <a:defRPr sz="14300">
                <a:solidFill>
                  <a:srgbClr val="000000"/>
                </a:solidFill>
                <a:latin typeface="Calibri" charset="0"/>
                <a:ea typeface="ＭＳ Ｐゴシック" charset="-128"/>
                <a:cs typeface="Arial Unicode MS" charset="0"/>
              </a:defRPr>
            </a:lvl1pPr>
            <a:lvl2pPr>
              <a:lnSpc>
                <a:spcPct val="102000"/>
              </a:lnSpc>
              <a:spcAft>
                <a:spcPts val="113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Lst>
              <a:defRPr sz="10700">
                <a:solidFill>
                  <a:srgbClr val="000000"/>
                </a:solidFill>
                <a:latin typeface="Calibri" charset="0"/>
                <a:ea typeface="ＭＳ Ｐゴシック" charset="-128"/>
                <a:cs typeface="Arial Unicode MS" charset="0"/>
              </a:defRPr>
            </a:lvl2pPr>
            <a:lvl3pPr>
              <a:lnSpc>
                <a:spcPct val="102000"/>
              </a:lnSpc>
              <a:spcAft>
                <a:spcPts val="85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Lst>
              <a:defRPr sz="8900">
                <a:solidFill>
                  <a:srgbClr val="000000"/>
                </a:solidFill>
                <a:latin typeface="Calibri" charset="0"/>
                <a:ea typeface="ＭＳ Ｐゴシック" charset="-128"/>
                <a:cs typeface="Arial Unicode MS" charset="0"/>
              </a:defRPr>
            </a:lvl3pPr>
            <a:lvl4pPr>
              <a:lnSpc>
                <a:spcPct val="102000"/>
              </a:lnSpc>
              <a:spcAft>
                <a:spcPts val="57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Lst>
              <a:defRPr sz="8900">
                <a:solidFill>
                  <a:srgbClr val="000000"/>
                </a:solidFill>
                <a:latin typeface="Calibri" charset="0"/>
                <a:ea typeface="ＭＳ Ｐゴシック" charset="-128"/>
                <a:cs typeface="Arial Unicode MS" charset="0"/>
              </a:defRPr>
            </a:lvl4pPr>
            <a:lvl5pPr>
              <a:lnSpc>
                <a:spcPct val="102000"/>
              </a:lnSpc>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Lst>
              <a:defRPr sz="2000">
                <a:solidFill>
                  <a:srgbClr val="000000"/>
                </a:solidFill>
                <a:latin typeface="Calibri" charset="0"/>
                <a:ea typeface="ＭＳ Ｐゴシック" charset="-128"/>
                <a:cs typeface="Arial Unicode MS" charset="0"/>
              </a:defRPr>
            </a:lvl5pPr>
            <a:lvl6pPr marL="25146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Lst>
              <a:defRPr sz="2000">
                <a:solidFill>
                  <a:srgbClr val="000000"/>
                </a:solidFill>
                <a:latin typeface="Calibri" charset="0"/>
                <a:ea typeface="ＭＳ Ｐゴシック" charset="-128"/>
                <a:cs typeface="Arial Unicode MS" charset="0"/>
              </a:defRPr>
            </a:lvl6pPr>
            <a:lvl7pPr marL="29718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Lst>
              <a:defRPr sz="2000">
                <a:solidFill>
                  <a:srgbClr val="000000"/>
                </a:solidFill>
                <a:latin typeface="Calibri" charset="0"/>
                <a:ea typeface="ＭＳ Ｐゴシック" charset="-128"/>
                <a:cs typeface="Arial Unicode MS" charset="0"/>
              </a:defRPr>
            </a:lvl7pPr>
            <a:lvl8pPr marL="34290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Lst>
              <a:defRPr sz="2000">
                <a:solidFill>
                  <a:srgbClr val="000000"/>
                </a:solidFill>
                <a:latin typeface="Calibri" charset="0"/>
                <a:ea typeface="ＭＳ Ｐゴシック" charset="-128"/>
                <a:cs typeface="Arial Unicode MS" charset="0"/>
              </a:defRPr>
            </a:lvl8pPr>
            <a:lvl9pPr marL="38862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Lst>
              <a:defRPr sz="2000">
                <a:solidFill>
                  <a:srgbClr val="000000"/>
                </a:solidFill>
                <a:latin typeface="Calibri" charset="0"/>
                <a:ea typeface="ＭＳ Ｐゴシック" charset="-128"/>
                <a:cs typeface="Arial Unicode MS" charset="0"/>
              </a:defRPr>
            </a:lvl9pPr>
          </a:lstStyle>
          <a:p>
            <a:pPr eaLnBrk="1" hangingPunct="1">
              <a:lnSpc>
                <a:spcPct val="100000"/>
              </a:lnSpc>
              <a:spcAft>
                <a:spcPct val="0"/>
              </a:spcAft>
            </a:pPr>
            <a:r>
              <a:rPr lang="en-US" altLang="en-US" sz="4019" dirty="0">
                <a:solidFill>
                  <a:schemeClr val="tx1"/>
                </a:solidFill>
              </a:rPr>
              <a:t>Christopher B. Cole</a:t>
            </a:r>
            <a:r>
              <a:rPr lang="en-US" altLang="en-US" sz="4019" baseline="30000" dirty="0">
                <a:solidFill>
                  <a:schemeClr val="tx1"/>
                </a:solidFill>
              </a:rPr>
              <a:t>1,2,3</a:t>
            </a:r>
            <a:r>
              <a:rPr lang="en-US" altLang="en-US" sz="4019" dirty="0">
                <a:solidFill>
                  <a:schemeClr val="tx1"/>
                </a:solidFill>
              </a:rPr>
              <a:t>, </a:t>
            </a:r>
            <a:r>
              <a:rPr lang="en-US" altLang="en-US" sz="4019" dirty="0" smtClean="0">
                <a:solidFill>
                  <a:schemeClr val="tx1"/>
                </a:solidFill>
              </a:rPr>
              <a:t>Majid Nikpay</a:t>
            </a:r>
            <a:r>
              <a:rPr lang="en-US" altLang="en-US" sz="4019" baseline="30000" dirty="0" smtClean="0">
                <a:solidFill>
                  <a:schemeClr val="tx1"/>
                </a:solidFill>
              </a:rPr>
              <a:t>2,3</a:t>
            </a:r>
            <a:r>
              <a:rPr lang="en-US" altLang="en-US" sz="4019" dirty="0" smtClean="0">
                <a:solidFill>
                  <a:schemeClr val="tx1"/>
                </a:solidFill>
              </a:rPr>
              <a:t>, Ruth McPherson</a:t>
            </a:r>
            <a:r>
              <a:rPr lang="en-US" altLang="en-US" sz="4019" baseline="30000" dirty="0" smtClean="0">
                <a:solidFill>
                  <a:schemeClr val="tx1"/>
                </a:solidFill>
              </a:rPr>
              <a:t>2,3</a:t>
            </a:r>
            <a:endParaRPr lang="en-US" altLang="en-US" sz="4019" baseline="30000" dirty="0">
              <a:solidFill>
                <a:schemeClr val="tx1"/>
              </a:solidFill>
            </a:endParaRPr>
          </a:p>
        </p:txBody>
      </p:sp>
      <p:sp>
        <p:nvSpPr>
          <p:cNvPr id="6" name="TextBox 7"/>
          <p:cNvSpPr txBox="1">
            <a:spLocks noChangeArrowheads="1"/>
          </p:cNvSpPr>
          <p:nvPr/>
        </p:nvSpPr>
        <p:spPr bwMode="auto">
          <a:xfrm>
            <a:off x="15596416" y="3507136"/>
            <a:ext cx="12749672" cy="81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93000"/>
              </a:lnSpc>
              <a:buClr>
                <a:srgbClr val="000000"/>
              </a:buClr>
              <a:buSzPct val="100000"/>
              <a:buFont typeface="Times New Roman" charset="0"/>
              <a:buNone/>
            </a:pPr>
            <a:r>
              <a:rPr lang="en-US" altLang="en-US" sz="1674" baseline="30000" dirty="0" smtClean="0"/>
              <a:t>1</a:t>
            </a:r>
            <a:r>
              <a:rPr lang="en-US" altLang="en-US" sz="1674" dirty="0" smtClean="0"/>
              <a:t>Department of Biology, University of Ottawa, Ottawa, Canada</a:t>
            </a:r>
            <a:endParaRPr lang="en-US" altLang="en-US" sz="1674" baseline="30000" dirty="0" smtClean="0"/>
          </a:p>
          <a:p>
            <a:pPr algn="ctr" eaLnBrk="1">
              <a:lnSpc>
                <a:spcPct val="93000"/>
              </a:lnSpc>
              <a:buClr>
                <a:srgbClr val="000000"/>
              </a:buClr>
              <a:buSzPct val="100000"/>
              <a:buFont typeface="Times New Roman" charset="0"/>
              <a:buNone/>
            </a:pPr>
            <a:r>
              <a:rPr lang="en-US" altLang="en-US" sz="1674" baseline="30000" dirty="0" smtClean="0"/>
              <a:t>2</a:t>
            </a:r>
            <a:r>
              <a:rPr lang="en-US" altLang="en-US" sz="1674" dirty="0" smtClean="0"/>
              <a:t>Atherogenomics Laboratory, University of Ottawa Heart Institute, Ottawa, Canada</a:t>
            </a:r>
          </a:p>
          <a:p>
            <a:pPr algn="ctr" eaLnBrk="1">
              <a:lnSpc>
                <a:spcPct val="93000"/>
              </a:lnSpc>
              <a:buClr>
                <a:srgbClr val="000000"/>
              </a:buClr>
              <a:buSzPct val="100000"/>
              <a:buFont typeface="Times New Roman" charset="0"/>
              <a:buNone/>
            </a:pPr>
            <a:r>
              <a:rPr lang="en-US" altLang="en-US" sz="1674" baseline="30000" dirty="0" smtClean="0"/>
              <a:t>3</a:t>
            </a:r>
            <a:r>
              <a:rPr lang="en-US" altLang="en-US" sz="1674" dirty="0" smtClean="0"/>
              <a:t>Ruddy Canadian Cardiovascular Genetics Centre, University of Ottawa Heart Institute</a:t>
            </a:r>
            <a:endParaRPr lang="en-US" altLang="en-US" sz="1674" dirty="0"/>
          </a:p>
        </p:txBody>
      </p:sp>
      <p:sp>
        <p:nvSpPr>
          <p:cNvPr id="21" name="TextBox 8"/>
          <p:cNvSpPr txBox="1">
            <a:spLocks noChangeArrowheads="1"/>
          </p:cNvSpPr>
          <p:nvPr/>
        </p:nvSpPr>
        <p:spPr bwMode="auto">
          <a:xfrm>
            <a:off x="3170013" y="6859360"/>
            <a:ext cx="2679019"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charset="0"/>
              <a:buNone/>
            </a:pPr>
            <a:r>
              <a:rPr lang="en-US" altLang="en-US" sz="3014" b="1" dirty="0">
                <a:solidFill>
                  <a:schemeClr val="bg1"/>
                </a:solidFill>
                <a:latin typeface="Helvetica" charset="0"/>
                <a:ea typeface="Helvetica" charset="0"/>
                <a:cs typeface="Helvetica" charset="0"/>
              </a:rPr>
              <a:t>Introduction</a:t>
            </a:r>
          </a:p>
        </p:txBody>
      </p:sp>
      <p:sp>
        <p:nvSpPr>
          <p:cNvPr id="22" name="TextBox 64"/>
          <p:cNvSpPr txBox="1">
            <a:spLocks noChangeArrowheads="1"/>
          </p:cNvSpPr>
          <p:nvPr/>
        </p:nvSpPr>
        <p:spPr bwMode="auto">
          <a:xfrm>
            <a:off x="3554588" y="15634280"/>
            <a:ext cx="1909867"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charset="0"/>
              <a:buNone/>
            </a:pPr>
            <a:r>
              <a:rPr lang="en-US" altLang="en-US" sz="3014" b="1">
                <a:solidFill>
                  <a:schemeClr val="bg1"/>
                </a:solidFill>
                <a:latin typeface="Helvetica" charset="0"/>
                <a:ea typeface="Helvetica" charset="0"/>
                <a:cs typeface="Helvetica" charset="0"/>
              </a:rPr>
              <a:t>Methods</a:t>
            </a:r>
          </a:p>
        </p:txBody>
      </p:sp>
      <p:sp>
        <p:nvSpPr>
          <p:cNvPr id="23" name="Rectangle 2"/>
          <p:cNvSpPr>
            <a:spLocks noChangeArrowheads="1"/>
          </p:cNvSpPr>
          <p:nvPr/>
        </p:nvSpPr>
        <p:spPr bwMode="auto">
          <a:xfrm>
            <a:off x="1111491" y="5534718"/>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24" name="Rectangle 4"/>
          <p:cNvSpPr>
            <a:spLocks noChangeArrowheads="1"/>
          </p:cNvSpPr>
          <p:nvPr/>
        </p:nvSpPr>
        <p:spPr bwMode="auto">
          <a:xfrm>
            <a:off x="1111491" y="6553033"/>
            <a:ext cx="7013450" cy="693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348" tIns="37674" rIns="75348" bIns="37674">
            <a:spAutoFit/>
          </a:bodyPr>
          <a:lstStyle>
            <a:lvl1pPr>
              <a:lnSpc>
                <a:spcPct val="102000"/>
              </a:lnSpc>
              <a:spcAft>
                <a:spcPts val="142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4300">
                <a:solidFill>
                  <a:srgbClr val="000000"/>
                </a:solidFill>
                <a:latin typeface="Calibri" charset="0"/>
                <a:ea typeface="ＭＳ Ｐゴシック" charset="-128"/>
                <a:cs typeface="Arial Unicode MS" charset="0"/>
              </a:defRPr>
            </a:lvl1pPr>
            <a:lvl2pPr>
              <a:lnSpc>
                <a:spcPct val="102000"/>
              </a:lnSpc>
              <a:spcAft>
                <a:spcPts val="113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0700">
                <a:solidFill>
                  <a:srgbClr val="000000"/>
                </a:solidFill>
                <a:latin typeface="Calibri" charset="0"/>
                <a:ea typeface="ＭＳ Ｐゴシック" charset="-128"/>
                <a:cs typeface="Arial Unicode MS" charset="0"/>
              </a:defRPr>
            </a:lvl2pPr>
            <a:lvl3pPr>
              <a:lnSpc>
                <a:spcPct val="102000"/>
              </a:lnSpc>
              <a:spcAft>
                <a:spcPts val="85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3pPr>
            <a:lvl4pPr>
              <a:lnSpc>
                <a:spcPct val="102000"/>
              </a:lnSpc>
              <a:spcAft>
                <a:spcPts val="57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4pPr>
            <a:lvl5pPr>
              <a:lnSpc>
                <a:spcPct val="102000"/>
              </a:lnSpc>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5pPr>
            <a:lvl6pPr marL="25146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6pPr>
            <a:lvl7pPr marL="29718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7pPr>
            <a:lvl8pPr marL="34290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8pPr>
            <a:lvl9pPr marL="38862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9pPr>
          </a:lstStyle>
          <a:p>
            <a:pPr>
              <a:lnSpc>
                <a:spcPct val="100000"/>
              </a:lnSpc>
              <a:spcAft>
                <a:spcPct val="0"/>
              </a:spcAft>
            </a:pPr>
            <a:r>
              <a:rPr lang="en-US" altLang="en-US" sz="2344" dirty="0" smtClean="0">
                <a:latin typeface="Garamond" charset="0"/>
                <a:ea typeface="Garamond" charset="0"/>
                <a:cs typeface="Garamond" charset="0"/>
              </a:rPr>
              <a:t>	Coronary Artery Disease (CAD) </a:t>
            </a:r>
            <a:r>
              <a:rPr lang="en-US" altLang="en-US" sz="2344" dirty="0">
                <a:latin typeface="Garamond" charset="0"/>
                <a:ea typeface="Garamond" charset="0"/>
                <a:cs typeface="Garamond" charset="0"/>
              </a:rPr>
              <a:t>is a major cause of morbidity and mortality globally; much international effort has been expended to detect risk factors, both heritable and environmental. Although there is a well established genetic basis for </a:t>
            </a:r>
            <a:r>
              <a:rPr lang="en-US" altLang="en-US" sz="2344" dirty="0" smtClean="0">
                <a:latin typeface="Garamond" charset="0"/>
                <a:ea typeface="Garamond" charset="0"/>
                <a:cs typeface="Garamond" charset="0"/>
              </a:rPr>
              <a:t>CAD, it has been difficult to characterize risk to the degree needed for phenotype prediction. Genome wide association studies (GWAS), a statistical methodology used to estimate the genetic effects of every loci in the genome in a hypothesis free manner, have </a:t>
            </a:r>
            <a:r>
              <a:rPr lang="en-US" altLang="en-US" sz="2344" dirty="0">
                <a:latin typeface="Garamond" charset="0"/>
                <a:ea typeface="Garamond" charset="0"/>
                <a:cs typeface="Garamond" charset="0"/>
              </a:rPr>
              <a:t>identified just 46 significantly associated common loci explaining only a small fraction (~</a:t>
            </a:r>
            <a:r>
              <a:rPr lang="en-US" altLang="en-US" sz="2344" dirty="0" smtClean="0">
                <a:latin typeface="Garamond" charset="0"/>
                <a:ea typeface="Garamond" charset="0"/>
                <a:cs typeface="Garamond" charset="0"/>
              </a:rPr>
              <a:t>13%) </a:t>
            </a:r>
            <a:r>
              <a:rPr lang="en-US" altLang="en-US" sz="2344" dirty="0">
                <a:latin typeface="Garamond" charset="0"/>
                <a:ea typeface="Garamond" charset="0"/>
                <a:cs typeface="Garamond" charset="0"/>
              </a:rPr>
              <a:t>of the predicted heritability of </a:t>
            </a:r>
            <a:r>
              <a:rPr lang="en-US" altLang="en-US" sz="2344" dirty="0" smtClean="0">
                <a:latin typeface="Garamond" charset="0"/>
                <a:ea typeface="Garamond" charset="0"/>
                <a:cs typeface="Garamond" charset="0"/>
              </a:rPr>
              <a:t>CAD, </a:t>
            </a:r>
            <a:r>
              <a:rPr lang="en-US" altLang="en-US" sz="2344" dirty="0">
                <a:latin typeface="Garamond" charset="0"/>
                <a:ea typeface="Garamond" charset="0"/>
                <a:cs typeface="Garamond" charset="0"/>
              </a:rPr>
              <a:t>estimated by twin studies to be between 40 and </a:t>
            </a:r>
            <a:r>
              <a:rPr lang="en-US" altLang="en-US" sz="2344" dirty="0" smtClean="0">
                <a:latin typeface="Garamond" charset="0"/>
                <a:ea typeface="Garamond" charset="0"/>
                <a:cs typeface="Garamond" charset="0"/>
              </a:rPr>
              <a:t>60%. Polygenic Risk Scores (PRS), linear combinations </a:t>
            </a:r>
            <a:r>
              <a:rPr lang="en-US" altLang="en-US" sz="2344" dirty="0">
                <a:latin typeface="Garamond" charset="0"/>
                <a:ea typeface="Garamond" charset="0"/>
                <a:cs typeface="Garamond" charset="0"/>
              </a:rPr>
              <a:t>of weighted </a:t>
            </a:r>
            <a:r>
              <a:rPr lang="en-US" altLang="en-US" sz="2344" dirty="0" smtClean="0">
                <a:latin typeface="Garamond" charset="0"/>
                <a:ea typeface="Garamond" charset="0"/>
                <a:cs typeface="Garamond" charset="0"/>
              </a:rPr>
              <a:t>Single Nucleotide Polymorphisms (SNPs), </a:t>
            </a:r>
            <a:r>
              <a:rPr lang="en-US" altLang="en-US" sz="2344" dirty="0">
                <a:latin typeface="Garamond" charset="0"/>
                <a:ea typeface="Garamond" charset="0"/>
                <a:cs typeface="Garamond" charset="0"/>
              </a:rPr>
              <a:t>have been successfully used to predict </a:t>
            </a:r>
            <a:r>
              <a:rPr lang="en-US" altLang="en-US" sz="2344" dirty="0" smtClean="0">
                <a:latin typeface="Garamond" charset="0"/>
                <a:ea typeface="Garamond" charset="0"/>
                <a:cs typeface="Garamond" charset="0"/>
              </a:rPr>
              <a:t>CAD </a:t>
            </a:r>
            <a:r>
              <a:rPr lang="en-US" altLang="en-US" sz="2344" dirty="0">
                <a:latin typeface="Garamond" charset="0"/>
                <a:ea typeface="Garamond" charset="0"/>
                <a:cs typeface="Garamond" charset="0"/>
              </a:rPr>
              <a:t>with low to moderate accuracy; improvements in the methodology and implementation of these </a:t>
            </a:r>
            <a:r>
              <a:rPr lang="en-US" altLang="en-US" sz="2344" dirty="0" smtClean="0">
                <a:latin typeface="Garamond" charset="0"/>
                <a:ea typeface="Garamond" charset="0"/>
                <a:cs typeface="Garamond" charset="0"/>
              </a:rPr>
              <a:t>PRS </a:t>
            </a:r>
            <a:r>
              <a:rPr lang="en-US" altLang="en-US" sz="2344" dirty="0">
                <a:latin typeface="Garamond" charset="0"/>
                <a:ea typeface="Garamond" charset="0"/>
                <a:cs typeface="Garamond" charset="0"/>
              </a:rPr>
              <a:t>are necessary for </a:t>
            </a:r>
            <a:r>
              <a:rPr lang="en-US" altLang="en-US" sz="2344" dirty="0" smtClean="0">
                <a:latin typeface="Garamond" charset="0"/>
                <a:ea typeface="Garamond" charset="0"/>
                <a:cs typeface="Garamond" charset="0"/>
              </a:rPr>
              <a:t>PRS </a:t>
            </a:r>
            <a:r>
              <a:rPr lang="en-US" altLang="en-US" sz="2344" dirty="0">
                <a:latin typeface="Garamond" charset="0"/>
                <a:ea typeface="Garamond" charset="0"/>
                <a:cs typeface="Garamond" charset="0"/>
              </a:rPr>
              <a:t>to realize their full clinical potential.</a:t>
            </a:r>
          </a:p>
        </p:txBody>
      </p:sp>
      <p:sp>
        <p:nvSpPr>
          <p:cNvPr id="25" name="TextBox 8"/>
          <p:cNvSpPr txBox="1">
            <a:spLocks noChangeArrowheads="1"/>
          </p:cNvSpPr>
          <p:nvPr/>
        </p:nvSpPr>
        <p:spPr bwMode="auto">
          <a:xfrm>
            <a:off x="3278708" y="5621110"/>
            <a:ext cx="2679019"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charset="0"/>
              <a:buNone/>
            </a:pPr>
            <a:r>
              <a:rPr lang="en-US" altLang="en-US" sz="3014" b="1" dirty="0">
                <a:solidFill>
                  <a:schemeClr val="bg1"/>
                </a:solidFill>
                <a:latin typeface="Helvetica" charset="0"/>
                <a:ea typeface="Helvetica" charset="0"/>
                <a:cs typeface="Helvetica" charset="0"/>
              </a:rPr>
              <a:t>Introduction</a:t>
            </a:r>
          </a:p>
        </p:txBody>
      </p:sp>
      <p:sp>
        <p:nvSpPr>
          <p:cNvPr id="26" name="Rectangle 2"/>
          <p:cNvSpPr>
            <a:spLocks noChangeArrowheads="1"/>
          </p:cNvSpPr>
          <p:nvPr/>
        </p:nvSpPr>
        <p:spPr bwMode="auto">
          <a:xfrm>
            <a:off x="1120509" y="13885821"/>
            <a:ext cx="7013449"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27" name="TextBox 64"/>
          <p:cNvSpPr txBox="1">
            <a:spLocks noChangeArrowheads="1"/>
          </p:cNvSpPr>
          <p:nvPr/>
        </p:nvSpPr>
        <p:spPr bwMode="auto">
          <a:xfrm>
            <a:off x="3670972" y="13995021"/>
            <a:ext cx="1909867"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charset="0"/>
              <a:buNone/>
            </a:pPr>
            <a:r>
              <a:rPr lang="en-US" altLang="en-US" sz="3014" b="1">
                <a:solidFill>
                  <a:schemeClr val="bg1"/>
                </a:solidFill>
                <a:latin typeface="Helvetica" charset="0"/>
                <a:ea typeface="Helvetica" charset="0"/>
                <a:cs typeface="Helvetica" charset="0"/>
              </a:rPr>
              <a:t>Methods</a:t>
            </a:r>
          </a:p>
        </p:txBody>
      </p:sp>
      <mc:AlternateContent xmlns:mc="http://schemas.openxmlformats.org/markup-compatibility/2006" xmlns:a14="http://schemas.microsoft.com/office/drawing/2010/main">
        <mc:Choice Requires="a14">
          <p:sp>
            <p:nvSpPr>
              <p:cNvPr id="28" name="Rectangle 4"/>
              <p:cNvSpPr>
                <a:spLocks noChangeArrowheads="1"/>
              </p:cNvSpPr>
              <p:nvPr/>
            </p:nvSpPr>
            <p:spPr bwMode="auto">
              <a:xfrm>
                <a:off x="1119180" y="14906975"/>
                <a:ext cx="7013450" cy="1506198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348" tIns="37674" rIns="75348" bIns="37674">
                <a:spAutoFit/>
              </a:bodyPr>
              <a:lstStyle>
                <a:lvl1pPr>
                  <a:lnSpc>
                    <a:spcPct val="102000"/>
                  </a:lnSpc>
                  <a:spcAft>
                    <a:spcPts val="142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4300">
                    <a:solidFill>
                      <a:srgbClr val="000000"/>
                    </a:solidFill>
                    <a:latin typeface="Calibri" charset="0"/>
                    <a:ea typeface="ＭＳ Ｐゴシック" charset="-128"/>
                    <a:cs typeface="Arial Unicode MS" charset="0"/>
                  </a:defRPr>
                </a:lvl1pPr>
                <a:lvl2pPr>
                  <a:lnSpc>
                    <a:spcPct val="102000"/>
                  </a:lnSpc>
                  <a:spcAft>
                    <a:spcPts val="113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0700">
                    <a:solidFill>
                      <a:srgbClr val="000000"/>
                    </a:solidFill>
                    <a:latin typeface="Calibri" charset="0"/>
                    <a:ea typeface="ＭＳ Ｐゴシック" charset="-128"/>
                    <a:cs typeface="Arial Unicode MS" charset="0"/>
                  </a:defRPr>
                </a:lvl2pPr>
                <a:lvl3pPr>
                  <a:lnSpc>
                    <a:spcPct val="102000"/>
                  </a:lnSpc>
                  <a:spcAft>
                    <a:spcPts val="85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3pPr>
                <a:lvl4pPr>
                  <a:lnSpc>
                    <a:spcPct val="102000"/>
                  </a:lnSpc>
                  <a:spcAft>
                    <a:spcPts val="57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4pPr>
                <a:lvl5pPr>
                  <a:lnSpc>
                    <a:spcPct val="102000"/>
                  </a:lnSpc>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5pPr>
                <a:lvl6pPr marL="25146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6pPr>
                <a:lvl7pPr marL="29718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7pPr>
                <a:lvl8pPr marL="34290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8pPr>
                <a:lvl9pPr marL="38862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9pPr>
              </a:lstStyle>
              <a:p>
                <a:pPr>
                  <a:lnSpc>
                    <a:spcPct val="100000"/>
                  </a:lnSpc>
                  <a:spcAft>
                    <a:spcPct val="0"/>
                  </a:spcAft>
                </a:pPr>
                <a:r>
                  <a:rPr lang="en-US" altLang="en-US" sz="2344" dirty="0" smtClean="0">
                    <a:latin typeface="Garamond" charset="0"/>
                    <a:ea typeface="Garamond" charset="0"/>
                    <a:cs typeface="Garamond" charset="0"/>
                  </a:rPr>
                  <a:t>	Three polygenic risk scores (PRS) </a:t>
                </a:r>
                <a:r>
                  <a:rPr lang="en-US" altLang="en-US" sz="2344" dirty="0">
                    <a:latin typeface="Garamond" charset="0"/>
                    <a:ea typeface="Garamond" charset="0"/>
                    <a:cs typeface="Garamond" charset="0"/>
                  </a:rPr>
                  <a:t>were created using summary information from several large </a:t>
                </a:r>
                <a:r>
                  <a:rPr lang="en-US" altLang="en-US" sz="2344" dirty="0" smtClean="0">
                    <a:latin typeface="Garamond" charset="0"/>
                    <a:ea typeface="Garamond" charset="0"/>
                    <a:cs typeface="Garamond" charset="0"/>
                  </a:rPr>
                  <a:t>consortia </a:t>
                </a:r>
                <a:r>
                  <a:rPr lang="en-US" altLang="en-US" sz="2344" dirty="0">
                    <a:latin typeface="Garamond" charset="0"/>
                    <a:ea typeface="Garamond" charset="0"/>
                    <a:cs typeface="Garamond" charset="0"/>
                  </a:rPr>
                  <a:t>including the Coronary </a:t>
                </a:r>
                <a:r>
                  <a:rPr lang="en-US" altLang="en-US" sz="2344" dirty="0" err="1">
                    <a:latin typeface="Garamond" charset="0"/>
                    <a:ea typeface="Garamond" charset="0"/>
                    <a:cs typeface="Garamond" charset="0"/>
                  </a:rPr>
                  <a:t>ARtery</a:t>
                </a:r>
                <a:r>
                  <a:rPr lang="en-US" altLang="en-US" sz="2344" dirty="0">
                    <a:latin typeface="Garamond" charset="0"/>
                    <a:ea typeface="Garamond" charset="0"/>
                    <a:cs typeface="Garamond" charset="0"/>
                  </a:rPr>
                  <a:t> </a:t>
                </a:r>
                <a:r>
                  <a:rPr lang="en-US" altLang="en-US" sz="2344" dirty="0" err="1">
                    <a:latin typeface="Garamond" charset="0"/>
                    <a:ea typeface="Garamond" charset="0"/>
                    <a:cs typeface="Garamond" charset="0"/>
                  </a:rPr>
                  <a:t>DIsease</a:t>
                </a:r>
                <a:r>
                  <a:rPr lang="en-US" altLang="en-US" sz="2344" dirty="0">
                    <a:latin typeface="Garamond" charset="0"/>
                    <a:ea typeface="Garamond" charset="0"/>
                    <a:cs typeface="Garamond" charset="0"/>
                  </a:rPr>
                  <a:t> Genome wide Replication and Meta analysis plus The Coronary Artery Disease Genetics (CARDIOGRAM plus C4D), </a:t>
                </a:r>
                <a:r>
                  <a:rPr lang="en-US" altLang="en-US" sz="2344" dirty="0" smtClean="0">
                    <a:latin typeface="Garamond" charset="0"/>
                    <a:ea typeface="Garamond" charset="0"/>
                    <a:cs typeface="Garamond" charset="0"/>
                  </a:rPr>
                  <a:t>The </a:t>
                </a:r>
                <a:r>
                  <a:rPr lang="en-US" altLang="en-US" sz="2344" dirty="0">
                    <a:latin typeface="Garamond" charset="0"/>
                    <a:ea typeface="Garamond" charset="0"/>
                    <a:cs typeface="Garamond" charset="0"/>
                  </a:rPr>
                  <a:t>Genetic Investigation of </a:t>
                </a:r>
                <a:r>
                  <a:rPr lang="en-US" altLang="en-US" sz="2344" dirty="0" err="1">
                    <a:latin typeface="Garamond" charset="0"/>
                    <a:ea typeface="Garamond" charset="0"/>
                    <a:cs typeface="Garamond" charset="0"/>
                  </a:rPr>
                  <a:t>ANthropometric</a:t>
                </a:r>
                <a:r>
                  <a:rPr lang="en-US" altLang="en-US" sz="2344" dirty="0">
                    <a:latin typeface="Garamond" charset="0"/>
                    <a:ea typeface="Garamond" charset="0"/>
                    <a:cs typeface="Garamond" charset="0"/>
                  </a:rPr>
                  <a:t> </a:t>
                </a:r>
                <a:r>
                  <a:rPr lang="en-US" altLang="en-US" sz="2344" dirty="0" smtClean="0">
                    <a:latin typeface="Garamond" charset="0"/>
                    <a:ea typeface="Garamond" charset="0"/>
                    <a:cs typeface="Garamond" charset="0"/>
                  </a:rPr>
                  <a:t>Traits (GIANT) consortium, and the Global Lipids Consortium. We used summary effects for </a:t>
                </a:r>
                <a:r>
                  <a:rPr lang="en-US" altLang="en-US" sz="2344" dirty="0" err="1" smtClean="0">
                    <a:latin typeface="Garamond" charset="0"/>
                    <a:ea typeface="Garamond" charset="0"/>
                    <a:cs typeface="Garamond" charset="0"/>
                  </a:rPr>
                  <a:t>LDLc</a:t>
                </a:r>
                <a:r>
                  <a:rPr lang="en-US" altLang="en-US" sz="2344" dirty="0" smtClean="0">
                    <a:latin typeface="Garamond" charset="0"/>
                    <a:ea typeface="Garamond" charset="0"/>
                    <a:cs typeface="Garamond" charset="0"/>
                  </a:rPr>
                  <a:t>, </a:t>
                </a:r>
                <a:r>
                  <a:rPr lang="en-US" altLang="en-US" sz="2344" dirty="0" err="1" smtClean="0">
                    <a:latin typeface="Garamond" charset="0"/>
                    <a:ea typeface="Garamond" charset="0"/>
                    <a:cs typeface="Garamond" charset="0"/>
                  </a:rPr>
                  <a:t>HDLc</a:t>
                </a:r>
                <a:r>
                  <a:rPr lang="en-US" altLang="en-US" sz="2344" dirty="0" smtClean="0">
                    <a:latin typeface="Garamond" charset="0"/>
                    <a:ea typeface="Garamond" charset="0"/>
                    <a:cs typeface="Garamond" charset="0"/>
                  </a:rPr>
                  <a:t>, TG, and BMI association.</a:t>
                </a:r>
              </a:p>
              <a:p>
                <a:pPr>
                  <a:lnSpc>
                    <a:spcPct val="100000"/>
                  </a:lnSpc>
                  <a:spcAft>
                    <a:spcPct val="0"/>
                  </a:spcAft>
                </a:pPr>
                <a:r>
                  <a:rPr lang="en-US" altLang="en-US" sz="2344" dirty="0">
                    <a:latin typeface="Garamond" charset="0"/>
                    <a:ea typeface="Garamond" charset="0"/>
                    <a:cs typeface="Garamond" charset="0"/>
                  </a:rPr>
                  <a:t>	</a:t>
                </a:r>
                <a:r>
                  <a:rPr lang="en-US" altLang="en-US" sz="2344" dirty="0" smtClean="0">
                    <a:latin typeface="Garamond" charset="0"/>
                    <a:ea typeface="Garamond" charset="0"/>
                    <a:cs typeface="Garamond" charset="0"/>
                  </a:rPr>
                  <a:t>The first, traditional risk score (TRS), </a:t>
                </a:r>
                <a:r>
                  <a:rPr lang="en-US" altLang="en-US" sz="2344" dirty="0">
                    <a:latin typeface="Garamond" charset="0"/>
                    <a:ea typeface="Garamond" charset="0"/>
                    <a:cs typeface="Garamond" charset="0"/>
                  </a:rPr>
                  <a:t>model uses the typical procedure for constructing a </a:t>
                </a:r>
                <a:r>
                  <a:rPr lang="en-US" altLang="en-US" sz="2344" dirty="0" smtClean="0">
                    <a:latin typeface="Garamond" charset="0"/>
                    <a:ea typeface="Garamond" charset="0"/>
                    <a:cs typeface="Garamond" charset="0"/>
                  </a:rPr>
                  <a:t>PRS, </a:t>
                </a:r>
                <a:r>
                  <a:rPr lang="en-US" altLang="en-US" sz="2344" dirty="0">
                    <a:latin typeface="Garamond" charset="0"/>
                    <a:ea typeface="Garamond" charset="0"/>
                    <a:cs typeface="Garamond" charset="0"/>
                  </a:rPr>
                  <a:t>simply summing over all significant </a:t>
                </a:r>
                <a:r>
                  <a:rPr lang="en-US" altLang="en-US" sz="2344" dirty="0" smtClean="0">
                    <a:latin typeface="Garamond" charset="0"/>
                    <a:ea typeface="Garamond" charset="0"/>
                    <a:cs typeface="Garamond" charset="0"/>
                  </a:rPr>
                  <a:t>variants </a:t>
                </a:r>
                <a:r>
                  <a:rPr lang="en-US" altLang="en-US" sz="2344" i="1" dirty="0" smtClean="0">
                    <a:latin typeface="Garamond" charset="0"/>
                    <a:ea typeface="Garamond" charset="0"/>
                    <a:cs typeface="Garamond" charset="0"/>
                  </a:rPr>
                  <a:t>m</a:t>
                </a:r>
                <a:r>
                  <a:rPr lang="en-US" altLang="en-US" sz="2344" dirty="0" smtClean="0">
                    <a:latin typeface="Garamond" charset="0"/>
                    <a:ea typeface="Garamond" charset="0"/>
                    <a:cs typeface="Garamond" charset="0"/>
                  </a:rPr>
                  <a:t> </a:t>
                </a:r>
                <a:r>
                  <a:rPr lang="en-US" altLang="en-US" sz="2344" dirty="0">
                    <a:latin typeface="Garamond" charset="0"/>
                    <a:ea typeface="Garamond" charset="0"/>
                    <a:cs typeface="Garamond" charset="0"/>
                  </a:rPr>
                  <a:t>weighted by a previously identified risk score</a:t>
                </a:r>
                <a:r>
                  <a:rPr lang="en-US" altLang="en-US" sz="2344" dirty="0" smtClean="0">
                    <a:latin typeface="Garamond" charset="0"/>
                    <a:ea typeface="Garamond" charset="0"/>
                    <a:cs typeface="Garamond" charset="0"/>
                  </a:rPr>
                  <a:t>. That is, for </a:t>
                </a:r>
                <a:r>
                  <a:rPr lang="en-US" altLang="en-US" sz="2344" i="1" dirty="0" smtClean="0">
                    <a:latin typeface="Garamond" charset="0"/>
                    <a:ea typeface="Garamond" charset="0"/>
                    <a:cs typeface="Garamond" charset="0"/>
                  </a:rPr>
                  <a:t>m</a:t>
                </a:r>
                <a:r>
                  <a:rPr lang="en-US" altLang="en-US" sz="2344" dirty="0" smtClean="0">
                    <a:latin typeface="Garamond" charset="0"/>
                    <a:ea typeface="Garamond" charset="0"/>
                    <a:cs typeface="Garamond" charset="0"/>
                  </a:rPr>
                  <a:t>-vector of estimated genetic effects </a:t>
                </a:r>
                <a14:m>
                  <m:oMath xmlns:m="http://schemas.openxmlformats.org/officeDocument/2006/math">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𝛽</m:t>
                        </m:r>
                      </m:e>
                      <m:sub>
                        <m:r>
                          <a:rPr lang="en-CA" altLang="en-US" sz="2344" b="0" i="1" smtClean="0">
                            <a:latin typeface="Cambria Math" charset="0"/>
                            <a:ea typeface="Garamond" charset="0"/>
                            <a:cs typeface="Garamond" charset="0"/>
                          </a:rPr>
                          <m:t>𝑖</m:t>
                        </m:r>
                      </m:sub>
                    </m:sSub>
                  </m:oMath>
                </a14:m>
                <a:r>
                  <a:rPr lang="en-US" altLang="en-US" sz="2344" dirty="0" smtClean="0">
                    <a:latin typeface="Garamond" charset="0"/>
                    <a:ea typeface="Garamond" charset="0"/>
                    <a:cs typeface="Garamond" charset="0"/>
                  </a:rPr>
                  <a:t> and </a:t>
                </a:r>
                <a:r>
                  <a:rPr lang="en-US" altLang="en-US" sz="2344" i="1" dirty="0" smtClean="0">
                    <a:latin typeface="Garamond" charset="0"/>
                    <a:ea typeface="Garamond" charset="0"/>
                    <a:cs typeface="Garamond" charset="0"/>
                  </a:rPr>
                  <a:t>m</a:t>
                </a:r>
                <a:r>
                  <a:rPr lang="en-US" altLang="en-US" sz="2344" dirty="0" smtClean="0">
                    <a:latin typeface="Garamond" charset="0"/>
                    <a:ea typeface="Garamond" charset="0"/>
                    <a:cs typeface="Garamond" charset="0"/>
                  </a:rPr>
                  <a:t> by </a:t>
                </a:r>
                <a:r>
                  <a:rPr lang="en-US" altLang="en-US" sz="2344" i="1" dirty="0" smtClean="0">
                    <a:latin typeface="Garamond" charset="0"/>
                    <a:ea typeface="Garamond" charset="0"/>
                    <a:cs typeface="Garamond" charset="0"/>
                  </a:rPr>
                  <a:t>n </a:t>
                </a:r>
                <a:r>
                  <a:rPr lang="en-US" altLang="en-US" sz="2344" dirty="0" smtClean="0">
                    <a:latin typeface="Garamond" charset="0"/>
                    <a:ea typeface="Garamond" charset="0"/>
                    <a:cs typeface="Garamond" charset="0"/>
                  </a:rPr>
                  <a:t>individuals genetic matrix </a:t>
                </a:r>
                <a14:m>
                  <m:oMath xmlns:m="http://schemas.openxmlformats.org/officeDocument/2006/math">
                    <m:sSub>
                      <m:sSubPr>
                        <m:ctrlPr>
                          <a:rPr lang="en-CA" altLang="en-US" sz="2344" b="1" i="1" smtClean="0">
                            <a:latin typeface="Cambria Math" charset="0"/>
                            <a:ea typeface="Garamond" charset="0"/>
                            <a:cs typeface="Garamond" charset="0"/>
                          </a:rPr>
                        </m:ctrlPr>
                      </m:sSubPr>
                      <m:e>
                        <m:r>
                          <a:rPr lang="en-CA" altLang="en-US" sz="2344" b="1" i="1" smtClean="0">
                            <a:latin typeface="Cambria Math" charset="0"/>
                            <a:ea typeface="Garamond" charset="0"/>
                            <a:cs typeface="Garamond" charset="0"/>
                          </a:rPr>
                          <m:t>𝑮</m:t>
                        </m:r>
                      </m:e>
                      <m:sub>
                        <m:r>
                          <a:rPr lang="en-CA" altLang="en-US" sz="2344" b="1" i="1" smtClean="0">
                            <a:latin typeface="Cambria Math" charset="0"/>
                            <a:ea typeface="Garamond" charset="0"/>
                            <a:cs typeface="Garamond" charset="0"/>
                          </a:rPr>
                          <m:t>𝒎</m:t>
                        </m:r>
                        <m:r>
                          <a:rPr lang="en-CA" altLang="en-US" sz="2344" b="1" i="1" smtClean="0">
                            <a:latin typeface="Cambria Math" charset="0"/>
                            <a:ea typeface="Garamond" charset="0"/>
                            <a:cs typeface="Garamond" charset="0"/>
                          </a:rPr>
                          <m:t>,</m:t>
                        </m:r>
                        <m:r>
                          <a:rPr lang="en-CA" altLang="en-US" sz="2344" b="1" i="1" smtClean="0">
                            <a:latin typeface="Cambria Math" charset="0"/>
                            <a:ea typeface="Garamond" charset="0"/>
                            <a:cs typeface="Garamond" charset="0"/>
                          </a:rPr>
                          <m:t>𝒏</m:t>
                        </m:r>
                      </m:sub>
                    </m:sSub>
                  </m:oMath>
                </a14:m>
                <a:r>
                  <a:rPr lang="en-US" altLang="en-US" sz="2344" dirty="0" smtClean="0">
                    <a:latin typeface="Garamond" charset="0"/>
                    <a:ea typeface="Garamond" charset="0"/>
                    <a:cs typeface="Garamond" charset="0"/>
                  </a:rPr>
                  <a:t> coded 0, 1, or 2 depending on the number of minor alleles present at the given loci, the TRS score for individual n is given by</a:t>
                </a:r>
                <a:endParaRPr lang="en-US" altLang="en-US" sz="2344" b="1" dirty="0" smtClean="0">
                  <a:latin typeface="Garamond" charset="0"/>
                  <a:ea typeface="Garamond" charset="0"/>
                  <a:cs typeface="Garamond" charset="0"/>
                </a:endParaRPr>
              </a:p>
              <a:p>
                <a:pPr>
                  <a:lnSpc>
                    <a:spcPct val="100000"/>
                  </a:lnSpc>
                  <a:spcAft>
                    <a:spcPct val="0"/>
                  </a:spcAft>
                </a:pPr>
                <a14:m>
                  <m:oMathPara xmlns:m="http://schemas.openxmlformats.org/officeDocument/2006/math">
                    <m:oMathParaPr>
                      <m:jc m:val="centerGroup"/>
                    </m:oMathParaPr>
                    <m:oMath xmlns:m="http://schemas.openxmlformats.org/officeDocument/2006/math">
                      <m:sSub>
                        <m:sSubPr>
                          <m:ctrlPr>
                            <a:rPr lang="en-CA" altLang="en-US" sz="2344" b="0" i="1" dirty="0" smtClean="0">
                              <a:latin typeface="Cambria Math" charset="0"/>
                              <a:ea typeface="Garamond" charset="0"/>
                              <a:cs typeface="Garamond" charset="0"/>
                            </a:rPr>
                          </m:ctrlPr>
                        </m:sSubPr>
                        <m:e>
                          <m:acc>
                            <m:accPr>
                              <m:chr m:val="̂"/>
                              <m:ctrlPr>
                                <a:rPr lang="en-CA" altLang="en-US" sz="2344" b="0" i="1" smtClean="0">
                                  <a:latin typeface="Cambria Math" charset="0"/>
                                  <a:ea typeface="Garamond" charset="0"/>
                                  <a:cs typeface="Garamond" charset="0"/>
                                </a:rPr>
                              </m:ctrlPr>
                            </m:accPr>
                            <m:e>
                              <m:r>
                                <a:rPr lang="en-CA" altLang="en-US" sz="2344" b="0" i="1" smtClean="0">
                                  <a:latin typeface="Cambria Math" charset="0"/>
                                  <a:ea typeface="Garamond" charset="0"/>
                                  <a:cs typeface="Garamond" charset="0"/>
                                </a:rPr>
                                <m:t>𝑆</m:t>
                              </m:r>
                            </m:e>
                          </m:acc>
                        </m:e>
                        <m:sub>
                          <m:r>
                            <a:rPr lang="en-CA" altLang="en-US" sz="2344" b="0" i="1" dirty="0" smtClean="0">
                              <a:latin typeface="Cambria Math" charset="0"/>
                              <a:ea typeface="Garamond" charset="0"/>
                              <a:cs typeface="Garamond" charset="0"/>
                            </a:rPr>
                            <m:t>𝑇𝑅𝑆</m:t>
                          </m:r>
                          <m:r>
                            <a:rPr lang="en-CA" altLang="en-US" sz="2344" b="0" i="1" dirty="0" smtClean="0">
                              <a:latin typeface="Cambria Math" charset="0"/>
                              <a:ea typeface="Garamond" charset="0"/>
                              <a:cs typeface="Garamond" charset="0"/>
                            </a:rPr>
                            <m:t>, </m:t>
                          </m:r>
                          <m:r>
                            <a:rPr lang="en-CA" altLang="en-US" sz="2344" b="0" i="1" dirty="0" smtClean="0">
                              <a:latin typeface="Cambria Math" charset="0"/>
                              <a:ea typeface="Garamond" charset="0"/>
                              <a:cs typeface="Garamond" charset="0"/>
                            </a:rPr>
                            <m:t>𝑛</m:t>
                          </m:r>
                        </m:sub>
                      </m:sSub>
                      <m:r>
                        <a:rPr lang="en-CA" altLang="en-US" sz="2344" b="0" i="1" dirty="0" smtClean="0">
                          <a:latin typeface="Cambria Math" charset="0"/>
                          <a:ea typeface="Garamond" charset="0"/>
                          <a:cs typeface="Garamond" charset="0"/>
                        </a:rPr>
                        <m:t>=</m:t>
                      </m:r>
                      <m:nary>
                        <m:naryPr>
                          <m:chr m:val="∑"/>
                          <m:ctrlPr>
                            <a:rPr lang="en-CA" altLang="en-US" sz="2344" b="0" i="1" dirty="0" smtClean="0">
                              <a:latin typeface="Cambria Math" charset="0"/>
                              <a:ea typeface="Garamond" charset="0"/>
                              <a:cs typeface="Garamond" charset="0"/>
                            </a:rPr>
                          </m:ctrlPr>
                        </m:naryPr>
                        <m:sub>
                          <m:r>
                            <m:rPr>
                              <m:brk m:alnAt="23"/>
                            </m:rPr>
                            <a:rPr lang="en-CA" altLang="en-US" sz="2344" b="0" i="1" dirty="0" smtClean="0">
                              <a:latin typeface="Cambria Math" charset="0"/>
                              <a:ea typeface="Garamond" charset="0"/>
                              <a:cs typeface="Garamond" charset="0"/>
                            </a:rPr>
                            <m:t>𝑖</m:t>
                          </m:r>
                          <m:r>
                            <a:rPr lang="en-CA" altLang="en-US" sz="2344" b="0" i="1" dirty="0" smtClean="0">
                              <a:latin typeface="Cambria Math" charset="0"/>
                              <a:ea typeface="Garamond" charset="0"/>
                              <a:cs typeface="Garamond" charset="0"/>
                            </a:rPr>
                            <m:t>∈</m:t>
                          </m:r>
                          <m:r>
                            <a:rPr lang="en-CA" altLang="en-US" sz="2344" b="0" i="1" dirty="0" smtClean="0">
                              <a:latin typeface="Cambria Math" charset="0"/>
                              <a:ea typeface="Garamond" charset="0"/>
                              <a:cs typeface="Garamond" charset="0"/>
                            </a:rPr>
                            <m:t>𝑚</m:t>
                          </m:r>
                        </m:sub>
                        <m:sup/>
                        <m:e>
                          <m:sSub>
                            <m:sSubPr>
                              <m:ctrlPr>
                                <a:rPr lang="en-CA" altLang="en-US" sz="2344" b="0" i="1" dirty="0" smtClean="0">
                                  <a:latin typeface="Cambria Math" charset="0"/>
                                  <a:ea typeface="Garamond" charset="0"/>
                                  <a:cs typeface="Garamond" charset="0"/>
                                </a:rPr>
                              </m:ctrlPr>
                            </m:sSubPr>
                            <m:e>
                              <m:r>
                                <a:rPr lang="en-CA" altLang="en-US" sz="2344" b="0" i="1" dirty="0" smtClean="0">
                                  <a:latin typeface="Cambria Math" charset="0"/>
                                  <a:ea typeface="Garamond" charset="0"/>
                                  <a:cs typeface="Garamond" charset="0"/>
                                </a:rPr>
                                <m:t>𝛽</m:t>
                              </m:r>
                            </m:e>
                            <m:sub>
                              <m:r>
                                <a:rPr lang="en-CA" altLang="en-US" sz="2344" b="0" i="1" dirty="0" smtClean="0">
                                  <a:latin typeface="Cambria Math" charset="0"/>
                                  <a:ea typeface="Garamond" charset="0"/>
                                  <a:cs typeface="Garamond" charset="0"/>
                                </a:rPr>
                                <m:t>𝑖</m:t>
                              </m:r>
                            </m:sub>
                          </m:sSub>
                          <m:sSub>
                            <m:sSubPr>
                              <m:ctrlPr>
                                <a:rPr lang="en-CA" altLang="en-US" sz="2344" b="0" i="1" dirty="0" smtClean="0">
                                  <a:latin typeface="Cambria Math" charset="0"/>
                                  <a:ea typeface="Garamond" charset="0"/>
                                  <a:cs typeface="Garamond" charset="0"/>
                                </a:rPr>
                              </m:ctrlPr>
                            </m:sSubPr>
                            <m:e>
                              <m:r>
                                <a:rPr lang="en-CA" altLang="en-US" sz="2344" b="1" i="1" dirty="0" smtClean="0">
                                  <a:latin typeface="Cambria Math" charset="0"/>
                                  <a:ea typeface="Garamond" charset="0"/>
                                  <a:cs typeface="Garamond" charset="0"/>
                                </a:rPr>
                                <m:t>𝑮</m:t>
                              </m:r>
                            </m:e>
                            <m:sub>
                              <m:r>
                                <a:rPr lang="en-CA" altLang="en-US" sz="2344" b="0" i="1" dirty="0" smtClean="0">
                                  <a:latin typeface="Cambria Math" charset="0"/>
                                  <a:ea typeface="Garamond" charset="0"/>
                                  <a:cs typeface="Garamond" charset="0"/>
                                </a:rPr>
                                <m:t>𝑚</m:t>
                              </m:r>
                              <m:r>
                                <a:rPr lang="en-CA" altLang="en-US" sz="2344" b="0" i="1" dirty="0" smtClean="0">
                                  <a:latin typeface="Cambria Math" charset="0"/>
                                  <a:ea typeface="Garamond" charset="0"/>
                                  <a:cs typeface="Garamond" charset="0"/>
                                </a:rPr>
                                <m:t>,</m:t>
                              </m:r>
                              <m:r>
                                <a:rPr lang="en-CA" altLang="en-US" sz="2344" b="0" i="1" dirty="0" smtClean="0">
                                  <a:latin typeface="Cambria Math" charset="0"/>
                                  <a:ea typeface="Garamond" charset="0"/>
                                  <a:cs typeface="Garamond" charset="0"/>
                                </a:rPr>
                                <m:t>𝑛</m:t>
                              </m:r>
                            </m:sub>
                          </m:sSub>
                        </m:e>
                      </m:nary>
                    </m:oMath>
                  </m:oMathPara>
                </a14:m>
                <a:endParaRPr lang="en-US" altLang="en-US" sz="2344" dirty="0">
                  <a:latin typeface="Garamond" charset="0"/>
                  <a:ea typeface="Garamond" charset="0"/>
                  <a:cs typeface="Garamond" charset="0"/>
                </a:endParaRPr>
              </a:p>
              <a:p>
                <a:pPr>
                  <a:lnSpc>
                    <a:spcPct val="100000"/>
                  </a:lnSpc>
                  <a:spcAft>
                    <a:spcPct val="0"/>
                  </a:spcAft>
                </a:pPr>
                <a:r>
                  <a:rPr lang="en-US" altLang="en-US" sz="2344" dirty="0" smtClean="0">
                    <a:latin typeface="Garamond" charset="0"/>
                    <a:ea typeface="Garamond" charset="0"/>
                    <a:cs typeface="Garamond" charset="0"/>
                  </a:rPr>
                  <a:t>	The second, novel, </a:t>
                </a:r>
                <a:r>
                  <a:rPr lang="en-US" altLang="en-US" sz="2344" dirty="0">
                    <a:latin typeface="Garamond" charset="0"/>
                    <a:ea typeface="Garamond" charset="0"/>
                    <a:cs typeface="Garamond" charset="0"/>
                  </a:rPr>
                  <a:t>risk score incorporates information from several co-morbid traits to re-prioritize the rankings of </a:t>
                </a:r>
                <a:r>
                  <a:rPr lang="en-US" altLang="en-US" sz="2344" dirty="0" smtClean="0">
                    <a:latin typeface="Garamond" charset="0"/>
                    <a:ea typeface="Garamond" charset="0"/>
                    <a:cs typeface="Garamond" charset="0"/>
                  </a:rPr>
                  <a:t>SNP </a:t>
                </a:r>
                <a:r>
                  <a:rPr lang="en-US" altLang="en-US" sz="2344" dirty="0">
                    <a:latin typeface="Garamond" charset="0"/>
                    <a:ea typeface="Garamond" charset="0"/>
                    <a:cs typeface="Garamond" charset="0"/>
                  </a:rPr>
                  <a:t>and introduce new variants into the </a:t>
                </a:r>
                <a:r>
                  <a:rPr lang="en-US" altLang="en-US" sz="2344" dirty="0" smtClean="0">
                    <a:latin typeface="Garamond" charset="0"/>
                    <a:ea typeface="Garamond" charset="0"/>
                    <a:cs typeface="Garamond" charset="0"/>
                  </a:rPr>
                  <a:t>TRS. We call it a </a:t>
                </a:r>
                <a:r>
                  <a:rPr lang="en-US" altLang="en-US" sz="2344" dirty="0" err="1" smtClean="0">
                    <a:latin typeface="Garamond" charset="0"/>
                    <a:ea typeface="Garamond" charset="0"/>
                    <a:cs typeface="Garamond" charset="0"/>
                  </a:rPr>
                  <a:t>cardiometabolic</a:t>
                </a:r>
                <a:r>
                  <a:rPr lang="en-US" altLang="en-US" sz="2344" dirty="0" smtClean="0">
                    <a:latin typeface="Garamond" charset="0"/>
                    <a:ea typeface="Garamond" charset="0"/>
                    <a:cs typeface="Garamond" charset="0"/>
                  </a:rPr>
                  <a:t> (CMB) risk score. Thus for each of comorbid conditions </a:t>
                </a:r>
                <a:r>
                  <a:rPr lang="en-US" altLang="en-US" sz="2344" i="1" dirty="0" smtClean="0">
                    <a:latin typeface="Garamond" charset="0"/>
                    <a:ea typeface="Garamond" charset="0"/>
                    <a:cs typeface="Garamond" charset="0"/>
                  </a:rPr>
                  <a:t>j</a:t>
                </a:r>
                <a:r>
                  <a:rPr lang="en-US" altLang="en-US" sz="2344" dirty="0" smtClean="0">
                    <a:latin typeface="Garamond" charset="0"/>
                    <a:ea typeface="Garamond" charset="0"/>
                    <a:cs typeface="Garamond" charset="0"/>
                  </a:rPr>
                  <a:t> </a:t>
                </a:r>
                <a14:m>
                  <m:oMath xmlns:m="http://schemas.openxmlformats.org/officeDocument/2006/math">
                    <m:r>
                      <a:rPr lang="en-CA" altLang="en-US" sz="2344" b="0" i="1" smtClean="0">
                        <a:latin typeface="Cambria Math" charset="0"/>
                        <a:ea typeface="Garamond" charset="0"/>
                        <a:cs typeface="Garamond" charset="0"/>
                      </a:rPr>
                      <m:t>1…</m:t>
                    </m:r>
                    <m:r>
                      <a:rPr lang="en-CA" altLang="en-US" sz="2344" b="0" i="1" smtClean="0">
                        <a:latin typeface="Cambria Math" charset="0"/>
                        <a:ea typeface="Garamond" charset="0"/>
                        <a:cs typeface="Garamond" charset="0"/>
                      </a:rPr>
                      <m:t>𝑐</m:t>
                    </m:r>
                  </m:oMath>
                </a14:m>
                <a:r>
                  <a:rPr lang="en-US" altLang="en-US" sz="2344" dirty="0" smtClean="0">
                    <a:latin typeface="Garamond" charset="0"/>
                    <a:ea typeface="Garamond" charset="0"/>
                    <a:cs typeface="Garamond" charset="0"/>
                  </a:rPr>
                  <a:t>, we sum over the significant loci for </a:t>
                </a:r>
                <a:r>
                  <a:rPr lang="en-US" altLang="en-US" sz="2344" i="1" dirty="0" smtClean="0">
                    <a:latin typeface="Garamond" charset="0"/>
                    <a:ea typeface="Garamond" charset="0"/>
                    <a:cs typeface="Garamond" charset="0"/>
                  </a:rPr>
                  <a:t>each</a:t>
                </a:r>
                <a:r>
                  <a:rPr lang="en-US" altLang="en-US" sz="2344" dirty="0" smtClean="0">
                    <a:latin typeface="Garamond" charset="0"/>
                    <a:ea typeface="Garamond" charset="0"/>
                    <a:cs typeface="Garamond" charset="0"/>
                  </a:rPr>
                  <a:t> of the comorbid conditions weighted by the estimated CAD genetic effects. Thus using the same notation as above:</a:t>
                </a:r>
              </a:p>
              <a:p>
                <a:pPr>
                  <a:lnSpc>
                    <a:spcPct val="100000"/>
                  </a:lnSpc>
                  <a:spcAft>
                    <a:spcPct val="0"/>
                  </a:spcAft>
                </a:pPr>
                <a14:m>
                  <m:oMathPara xmlns:m="http://schemas.openxmlformats.org/officeDocument/2006/math">
                    <m:oMathParaPr>
                      <m:jc m:val="centerGroup"/>
                    </m:oMathParaPr>
                    <m:oMath xmlns:m="http://schemas.openxmlformats.org/officeDocument/2006/math">
                      <m:sSub>
                        <m:sSubPr>
                          <m:ctrlPr>
                            <a:rPr lang="en-CA" altLang="en-US" sz="2344" i="1" dirty="0">
                              <a:latin typeface="Cambria Math" charset="0"/>
                              <a:ea typeface="Garamond" charset="0"/>
                              <a:cs typeface="Garamond" charset="0"/>
                            </a:rPr>
                          </m:ctrlPr>
                        </m:sSubPr>
                        <m:e>
                          <m:acc>
                            <m:accPr>
                              <m:chr m:val="̂"/>
                              <m:ctrlPr>
                                <a:rPr lang="en-CA" altLang="en-US" sz="2344" i="1">
                                  <a:latin typeface="Cambria Math" charset="0"/>
                                  <a:ea typeface="Garamond" charset="0"/>
                                  <a:cs typeface="Garamond" charset="0"/>
                                </a:rPr>
                              </m:ctrlPr>
                            </m:accPr>
                            <m:e>
                              <m:r>
                                <a:rPr lang="en-CA" altLang="en-US" sz="2344" i="1">
                                  <a:latin typeface="Cambria Math" charset="0"/>
                                  <a:ea typeface="Garamond" charset="0"/>
                                  <a:cs typeface="Garamond" charset="0"/>
                                </a:rPr>
                                <m:t>𝑆</m:t>
                              </m:r>
                            </m:e>
                          </m:acc>
                        </m:e>
                        <m:sub>
                          <m:r>
                            <a:rPr lang="en-CA" altLang="en-US" sz="2344" b="0" i="1" smtClean="0">
                              <a:latin typeface="Cambria Math" charset="0"/>
                              <a:ea typeface="Garamond" charset="0"/>
                              <a:cs typeface="Garamond" charset="0"/>
                            </a:rPr>
                            <m:t>𝐶𝑀𝐵</m:t>
                          </m:r>
                          <m:r>
                            <a:rPr lang="en-CA" altLang="en-US" sz="2344" i="1" dirty="0">
                              <a:latin typeface="Cambria Math" charset="0"/>
                              <a:ea typeface="Garamond" charset="0"/>
                              <a:cs typeface="Garamond" charset="0"/>
                            </a:rPr>
                            <m:t> </m:t>
                          </m:r>
                          <m:r>
                            <a:rPr lang="en-CA" altLang="en-US" sz="2344" i="1" dirty="0">
                              <a:latin typeface="Cambria Math" charset="0"/>
                              <a:ea typeface="Garamond" charset="0"/>
                              <a:cs typeface="Garamond" charset="0"/>
                            </a:rPr>
                            <m:t>𝑛</m:t>
                          </m:r>
                        </m:sub>
                      </m:sSub>
                      <m:r>
                        <a:rPr lang="en-CA" altLang="en-US" sz="2344" i="1" dirty="0">
                          <a:latin typeface="Cambria Math" charset="0"/>
                          <a:ea typeface="Garamond" charset="0"/>
                          <a:cs typeface="Garamond" charset="0"/>
                        </a:rPr>
                        <m:t>=</m:t>
                      </m:r>
                      <m:nary>
                        <m:naryPr>
                          <m:chr m:val="∑"/>
                          <m:ctrlPr>
                            <a:rPr lang="en-CA" altLang="en-US" sz="2344" i="1" dirty="0" smtClean="0">
                              <a:latin typeface="Cambria Math" charset="0"/>
                              <a:ea typeface="Garamond" charset="0"/>
                              <a:cs typeface="Garamond" charset="0"/>
                            </a:rPr>
                          </m:ctrlPr>
                        </m:naryPr>
                        <m:sub>
                          <m:r>
                            <m:rPr>
                              <m:brk m:alnAt="23"/>
                            </m:rPr>
                            <a:rPr lang="en-CA" altLang="en-US" sz="2344" b="0" i="1" dirty="0" smtClean="0">
                              <a:latin typeface="Cambria Math" charset="0"/>
                              <a:ea typeface="Garamond" charset="0"/>
                              <a:cs typeface="Garamond" charset="0"/>
                            </a:rPr>
                            <m:t>𝑗</m:t>
                          </m:r>
                          <m:r>
                            <a:rPr lang="en-CA" altLang="en-US" sz="2344" b="0" i="1" dirty="0" smtClean="0">
                              <a:latin typeface="Cambria Math" charset="0"/>
                              <a:ea typeface="Garamond" charset="0"/>
                              <a:cs typeface="Garamond" charset="0"/>
                            </a:rPr>
                            <m:t>=1</m:t>
                          </m:r>
                        </m:sub>
                        <m:sup>
                          <m:r>
                            <a:rPr lang="en-CA" altLang="en-US" sz="2344" b="0" i="1" dirty="0" smtClean="0">
                              <a:latin typeface="Cambria Math" charset="0"/>
                              <a:ea typeface="Garamond" charset="0"/>
                              <a:cs typeface="Garamond" charset="0"/>
                            </a:rPr>
                            <m:t>𝑐</m:t>
                          </m:r>
                        </m:sup>
                        <m:e>
                          <m:nary>
                            <m:naryPr>
                              <m:chr m:val="∑"/>
                              <m:supHide m:val="on"/>
                              <m:ctrlPr>
                                <a:rPr lang="en-CA" altLang="en-US" sz="2344" i="1" dirty="0">
                                  <a:latin typeface="Cambria Math" charset="0"/>
                                  <a:ea typeface="Garamond" charset="0"/>
                                  <a:cs typeface="Garamond" charset="0"/>
                                </a:rPr>
                              </m:ctrlPr>
                            </m:naryPr>
                            <m:sub>
                              <m:r>
                                <a:rPr lang="en-CA" altLang="en-US" sz="2344" b="0" i="1" dirty="0" smtClean="0">
                                  <a:latin typeface="Cambria Math" charset="0"/>
                                  <a:ea typeface="Garamond" charset="0"/>
                                  <a:cs typeface="Garamond" charset="0"/>
                                </a:rPr>
                                <m:t> </m:t>
                              </m:r>
                              <m:r>
                                <m:rPr>
                                  <m:brk m:alnAt="23"/>
                                </m:rPr>
                                <a:rPr lang="en-CA" altLang="en-US" sz="2344" i="1" dirty="0">
                                  <a:latin typeface="Cambria Math" charset="0"/>
                                  <a:ea typeface="Garamond" charset="0"/>
                                  <a:cs typeface="Garamond" charset="0"/>
                                </a:rPr>
                                <m:t>𝑖</m:t>
                              </m:r>
                              <m:r>
                                <a:rPr lang="en-CA" altLang="en-US" sz="2344" b="0" i="1" dirty="0" smtClean="0">
                                  <a:latin typeface="Cambria Math" charset="0"/>
                                  <a:ea typeface="Garamond" charset="0"/>
                                  <a:cs typeface="Garamond" charset="0"/>
                                </a:rPr>
                                <m:t>∈</m:t>
                              </m:r>
                              <m:r>
                                <a:rPr lang="en-CA" altLang="en-US" sz="2344" b="0" i="1" dirty="0" smtClean="0">
                                  <a:latin typeface="Cambria Math" charset="0"/>
                                  <a:ea typeface="Garamond" charset="0"/>
                                  <a:cs typeface="Garamond" charset="0"/>
                                </a:rPr>
                                <m:t>𝑚</m:t>
                              </m:r>
                            </m:sub>
                            <m:sup/>
                            <m:e>
                              <m:sSub>
                                <m:sSubPr>
                                  <m:ctrlPr>
                                    <a:rPr lang="en-CA" altLang="en-US" sz="2344" i="1" dirty="0">
                                      <a:latin typeface="Cambria Math" charset="0"/>
                                      <a:ea typeface="Garamond" charset="0"/>
                                      <a:cs typeface="Garamond" charset="0"/>
                                    </a:rPr>
                                  </m:ctrlPr>
                                </m:sSubPr>
                                <m:e>
                                  <m:r>
                                    <a:rPr lang="en-CA" altLang="en-US" sz="2344" i="1" dirty="0">
                                      <a:latin typeface="Cambria Math" charset="0"/>
                                      <a:ea typeface="Garamond" charset="0"/>
                                      <a:cs typeface="Garamond" charset="0"/>
                                    </a:rPr>
                                    <m:t>𝛽</m:t>
                                  </m:r>
                                </m:e>
                                <m:sub>
                                  <m:r>
                                    <a:rPr lang="en-CA" altLang="en-US" sz="2344" i="1" dirty="0">
                                      <a:latin typeface="Cambria Math" charset="0"/>
                                      <a:ea typeface="Garamond" charset="0"/>
                                      <a:cs typeface="Garamond" charset="0"/>
                                    </a:rPr>
                                    <m:t>𝑖</m:t>
                                  </m:r>
                                </m:sub>
                              </m:sSub>
                              <m:sSub>
                                <m:sSubPr>
                                  <m:ctrlPr>
                                    <a:rPr lang="en-CA" altLang="en-US" sz="2344" i="1" dirty="0">
                                      <a:latin typeface="Cambria Math" charset="0"/>
                                      <a:ea typeface="Garamond" charset="0"/>
                                      <a:cs typeface="Garamond" charset="0"/>
                                    </a:rPr>
                                  </m:ctrlPr>
                                </m:sSubPr>
                                <m:e>
                                  <m:r>
                                    <a:rPr lang="en-CA" altLang="en-US" sz="2344" b="1" i="1" dirty="0">
                                      <a:latin typeface="Cambria Math" charset="0"/>
                                      <a:ea typeface="Garamond" charset="0"/>
                                      <a:cs typeface="Garamond" charset="0"/>
                                    </a:rPr>
                                    <m:t>𝑮</m:t>
                                  </m:r>
                                </m:e>
                                <m:sub>
                                  <m:r>
                                    <a:rPr lang="en-CA" altLang="en-US" sz="2344" i="1" dirty="0">
                                      <a:latin typeface="Cambria Math" charset="0"/>
                                      <a:ea typeface="Garamond" charset="0"/>
                                      <a:cs typeface="Garamond" charset="0"/>
                                    </a:rPr>
                                    <m:t>𝑚</m:t>
                                  </m:r>
                                  <m:r>
                                    <a:rPr lang="en-CA" altLang="en-US" sz="2344" i="1" dirty="0">
                                      <a:latin typeface="Cambria Math" charset="0"/>
                                      <a:ea typeface="Garamond" charset="0"/>
                                      <a:cs typeface="Garamond" charset="0"/>
                                    </a:rPr>
                                    <m:t>,</m:t>
                                  </m:r>
                                  <m:r>
                                    <a:rPr lang="en-CA" altLang="en-US" sz="2344" i="1" dirty="0">
                                      <a:latin typeface="Cambria Math" charset="0"/>
                                      <a:ea typeface="Garamond" charset="0"/>
                                      <a:cs typeface="Garamond" charset="0"/>
                                    </a:rPr>
                                    <m:t>𝑛</m:t>
                                  </m:r>
                                </m:sub>
                              </m:sSub>
                            </m:e>
                          </m:nary>
                        </m:e>
                      </m:nary>
                    </m:oMath>
                  </m:oMathPara>
                </a14:m>
                <a:endParaRPr lang="en-US" altLang="en-US" sz="2344" dirty="0" smtClean="0">
                  <a:latin typeface="Garamond" charset="0"/>
                  <a:ea typeface="Garamond" charset="0"/>
                  <a:cs typeface="Garamond" charset="0"/>
                </a:endParaRPr>
              </a:p>
              <a:p>
                <a:pPr>
                  <a:lnSpc>
                    <a:spcPct val="100000"/>
                  </a:lnSpc>
                  <a:spcAft>
                    <a:spcPct val="0"/>
                  </a:spcAft>
                </a:pPr>
                <a:r>
                  <a:rPr lang="en-US" altLang="en-US" sz="2344" dirty="0" smtClean="0">
                    <a:latin typeface="Garamond" charset="0"/>
                    <a:ea typeface="Garamond" charset="0"/>
                    <a:cs typeface="Garamond" charset="0"/>
                  </a:rPr>
                  <a:t>	The </a:t>
                </a:r>
                <a:r>
                  <a:rPr lang="en-US" altLang="en-US" sz="2344" dirty="0">
                    <a:latin typeface="Garamond" charset="0"/>
                    <a:ea typeface="Garamond" charset="0"/>
                    <a:cs typeface="Garamond" charset="0"/>
                  </a:rPr>
                  <a:t>third creates an optimal score which maximizes the </a:t>
                </a:r>
                <a:r>
                  <a:rPr lang="en-US" altLang="en-US" sz="2344" dirty="0" smtClean="0">
                    <a:latin typeface="Garamond" charset="0"/>
                    <a:ea typeface="Garamond" charset="0"/>
                    <a:cs typeface="Garamond" charset="0"/>
                  </a:rPr>
                  <a:t>P </a:t>
                </a:r>
                <a:r>
                  <a:rPr lang="en-US" altLang="en-US" sz="2344" dirty="0">
                    <a:latin typeface="Garamond" charset="0"/>
                    <a:ea typeface="Garamond" charset="0"/>
                    <a:cs typeface="Garamond" charset="0"/>
                  </a:rPr>
                  <a:t>value of association while minimizing environmental noise. </a:t>
                </a:r>
                <a:r>
                  <a:rPr lang="en-US" altLang="en-US" sz="2344" dirty="0" smtClean="0">
                    <a:latin typeface="Garamond" charset="0"/>
                    <a:ea typeface="Garamond" charset="0"/>
                    <a:cs typeface="Garamond" charset="0"/>
                  </a:rPr>
                  <a:t>This is done by empirically maximizing the P value of association by sliding over thousands of P value thresholds for score inclusion, then finding the optimal one </a:t>
                </a:r>
                <a14:m>
                  <m:oMath xmlns:m="http://schemas.openxmlformats.org/officeDocument/2006/math">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𝑇</m:t>
                        </m:r>
                      </m:e>
                      <m:sub>
                        <m:r>
                          <a:rPr lang="en-CA" altLang="en-US" sz="2344" b="0" i="1" smtClean="0">
                            <a:latin typeface="Cambria Math" charset="0"/>
                            <a:ea typeface="Garamond" charset="0"/>
                            <a:cs typeface="Garamond" charset="0"/>
                          </a:rPr>
                          <m:t>𝑜</m:t>
                        </m:r>
                      </m:sub>
                    </m:sSub>
                  </m:oMath>
                </a14:m>
                <a:r>
                  <a:rPr lang="en-US" altLang="en-US" sz="2344" dirty="0" smtClean="0">
                    <a:latin typeface="Garamond" charset="0"/>
                    <a:ea typeface="Garamond" charset="0"/>
                    <a:cs typeface="Garamond" charset="0"/>
                  </a:rPr>
                  <a:t>. </a:t>
                </a:r>
              </a:p>
              <a:p>
                <a:pPr>
                  <a:lnSpc>
                    <a:spcPct val="100000"/>
                  </a:lnSpc>
                  <a:spcAft>
                    <a:spcPct val="0"/>
                  </a:spcAft>
                </a:pPr>
                <a14:m>
                  <m:oMathPara xmlns:m="http://schemas.openxmlformats.org/officeDocument/2006/math">
                    <m:oMathParaPr>
                      <m:jc m:val="centerGroup"/>
                    </m:oMathParaPr>
                    <m:oMath xmlns:m="http://schemas.openxmlformats.org/officeDocument/2006/math">
                      <m:sSub>
                        <m:sSubPr>
                          <m:ctrlPr>
                            <a:rPr lang="en-CA" altLang="en-US" sz="2344" i="1" dirty="0">
                              <a:latin typeface="Cambria Math" charset="0"/>
                              <a:ea typeface="Garamond" charset="0"/>
                              <a:cs typeface="Garamond" charset="0"/>
                            </a:rPr>
                          </m:ctrlPr>
                        </m:sSubPr>
                        <m:e>
                          <m:acc>
                            <m:accPr>
                              <m:chr m:val="̂"/>
                              <m:ctrlPr>
                                <a:rPr lang="en-CA" altLang="en-US" sz="2344" i="1">
                                  <a:latin typeface="Cambria Math" charset="0"/>
                                  <a:ea typeface="Garamond" charset="0"/>
                                  <a:cs typeface="Garamond" charset="0"/>
                                </a:rPr>
                              </m:ctrlPr>
                            </m:accPr>
                            <m:e>
                              <m:r>
                                <a:rPr lang="en-CA" altLang="en-US" sz="2344" i="1">
                                  <a:latin typeface="Cambria Math" charset="0"/>
                                  <a:ea typeface="Garamond" charset="0"/>
                                  <a:cs typeface="Garamond" charset="0"/>
                                </a:rPr>
                                <m:t>𝑆</m:t>
                              </m:r>
                            </m:e>
                          </m:acc>
                        </m:e>
                        <m:sub>
                          <m:r>
                            <a:rPr lang="en-CA" altLang="en-US" sz="2344" b="0" i="1" smtClean="0">
                              <a:latin typeface="Cambria Math" charset="0"/>
                              <a:ea typeface="Garamond" charset="0"/>
                              <a:cs typeface="Garamond" charset="0"/>
                            </a:rPr>
                            <m:t>𝑜</m:t>
                          </m:r>
                          <m:r>
                            <a:rPr lang="en-CA" altLang="en-US" sz="2344" i="1">
                              <a:latin typeface="Cambria Math" charset="0"/>
                              <a:ea typeface="Garamond" charset="0"/>
                              <a:cs typeface="Garamond" charset="0"/>
                            </a:rPr>
                            <m:t>𝐶𝑀𝐵</m:t>
                          </m:r>
                          <m:r>
                            <a:rPr lang="en-CA" altLang="en-US" sz="2344" i="1" dirty="0">
                              <a:latin typeface="Cambria Math" charset="0"/>
                              <a:ea typeface="Garamond" charset="0"/>
                              <a:cs typeface="Garamond" charset="0"/>
                            </a:rPr>
                            <m:t> </m:t>
                          </m:r>
                          <m:r>
                            <a:rPr lang="en-CA" altLang="en-US" sz="2344" i="1" dirty="0">
                              <a:latin typeface="Cambria Math" charset="0"/>
                              <a:ea typeface="Garamond" charset="0"/>
                              <a:cs typeface="Garamond" charset="0"/>
                            </a:rPr>
                            <m:t>𝑛</m:t>
                          </m:r>
                        </m:sub>
                      </m:sSub>
                      <m:r>
                        <a:rPr lang="en-CA" altLang="en-US" sz="2344" i="1" dirty="0">
                          <a:latin typeface="Cambria Math" charset="0"/>
                          <a:ea typeface="Garamond" charset="0"/>
                          <a:cs typeface="Garamond" charset="0"/>
                        </a:rPr>
                        <m:t>=</m:t>
                      </m:r>
                      <m:nary>
                        <m:naryPr>
                          <m:chr m:val="∑"/>
                          <m:ctrlPr>
                            <a:rPr lang="en-CA" altLang="en-US" sz="2344" i="1" dirty="0">
                              <a:latin typeface="Cambria Math" charset="0"/>
                              <a:ea typeface="Garamond" charset="0"/>
                              <a:cs typeface="Garamond" charset="0"/>
                            </a:rPr>
                          </m:ctrlPr>
                        </m:naryPr>
                        <m:sub>
                          <m:r>
                            <m:rPr>
                              <m:brk m:alnAt="23"/>
                            </m:rPr>
                            <a:rPr lang="en-CA" altLang="en-US" sz="2344" i="1" dirty="0">
                              <a:latin typeface="Cambria Math" charset="0"/>
                              <a:ea typeface="Garamond" charset="0"/>
                              <a:cs typeface="Garamond" charset="0"/>
                            </a:rPr>
                            <m:t>𝑗</m:t>
                          </m:r>
                          <m:r>
                            <a:rPr lang="en-CA" altLang="en-US" sz="2344" i="1" dirty="0">
                              <a:latin typeface="Cambria Math" charset="0"/>
                              <a:ea typeface="Garamond" charset="0"/>
                              <a:cs typeface="Garamond" charset="0"/>
                            </a:rPr>
                            <m:t>=1</m:t>
                          </m:r>
                        </m:sub>
                        <m:sup>
                          <m:r>
                            <a:rPr lang="en-CA" altLang="en-US" sz="2344" i="1" dirty="0">
                              <a:latin typeface="Cambria Math" charset="0"/>
                              <a:ea typeface="Garamond" charset="0"/>
                              <a:cs typeface="Garamond" charset="0"/>
                            </a:rPr>
                            <m:t>𝑐</m:t>
                          </m:r>
                        </m:sup>
                        <m:e>
                          <m:nary>
                            <m:naryPr>
                              <m:chr m:val="∑"/>
                              <m:supHide m:val="on"/>
                              <m:ctrlPr>
                                <a:rPr lang="en-CA" altLang="en-US" sz="2344" i="1" dirty="0">
                                  <a:latin typeface="Cambria Math" charset="0"/>
                                  <a:ea typeface="Garamond" charset="0"/>
                                  <a:cs typeface="Garamond" charset="0"/>
                                </a:rPr>
                              </m:ctrlPr>
                            </m:naryPr>
                            <m:sub>
                              <m:r>
                                <a:rPr lang="en-CA" altLang="en-US" sz="2344" b="0" i="1" dirty="0" smtClean="0">
                                  <a:latin typeface="Cambria Math" charset="0"/>
                                  <a:ea typeface="Garamond" charset="0"/>
                                  <a:cs typeface="Garamond" charset="0"/>
                                </a:rPr>
                                <m:t>  </m:t>
                              </m:r>
                              <m:r>
                                <m:rPr>
                                  <m:brk m:alnAt="23"/>
                                </m:rPr>
                                <a:rPr lang="en-CA" altLang="en-US" sz="2344" i="1" dirty="0">
                                  <a:latin typeface="Cambria Math" charset="0"/>
                                  <a:ea typeface="Garamond" charset="0"/>
                                  <a:cs typeface="Garamond" charset="0"/>
                                </a:rPr>
                                <m:t>𝑖</m:t>
                              </m:r>
                              <m:r>
                                <a:rPr lang="en-CA" altLang="en-US" sz="2344" b="0" i="1" dirty="0" smtClean="0">
                                  <a:latin typeface="Cambria Math" charset="0"/>
                                  <a:ea typeface="Garamond" charset="0"/>
                                  <a:cs typeface="Garamond" charset="0"/>
                                </a:rPr>
                                <m:t>∈</m:t>
                              </m:r>
                              <m:r>
                                <a:rPr lang="en-CA" altLang="en-US" sz="2344" b="0" i="1" dirty="0" smtClean="0">
                                  <a:latin typeface="Cambria Math" charset="0"/>
                                  <a:ea typeface="Garamond" charset="0"/>
                                  <a:cs typeface="Garamond" charset="0"/>
                                </a:rPr>
                                <m:t>𝑚</m:t>
                              </m:r>
                              <m:r>
                                <a:rPr lang="en-CA" altLang="en-US" sz="2344" b="0" i="1" dirty="0" smtClean="0">
                                  <a:latin typeface="Cambria Math" charset="0"/>
                                  <a:ea typeface="Garamond" charset="0"/>
                                  <a:cs typeface="Garamond" charset="0"/>
                                </a:rPr>
                                <m:t>&lt;</m:t>
                              </m:r>
                              <m:sSub>
                                <m:sSubPr>
                                  <m:ctrlPr>
                                    <a:rPr lang="en-CA" altLang="en-US" sz="2344" b="0" i="1" dirty="0" smtClean="0">
                                      <a:latin typeface="Cambria Math" charset="0"/>
                                      <a:ea typeface="Garamond" charset="0"/>
                                      <a:cs typeface="Garamond" charset="0"/>
                                    </a:rPr>
                                  </m:ctrlPr>
                                </m:sSubPr>
                                <m:e>
                                  <m:r>
                                    <a:rPr lang="en-CA" altLang="en-US" sz="2344" b="0" i="1" dirty="0" smtClean="0">
                                      <a:latin typeface="Cambria Math" charset="0"/>
                                      <a:ea typeface="Garamond" charset="0"/>
                                      <a:cs typeface="Garamond" charset="0"/>
                                    </a:rPr>
                                    <m:t>𝑇</m:t>
                                  </m:r>
                                </m:e>
                                <m:sub>
                                  <m:r>
                                    <a:rPr lang="en-CA" altLang="en-US" sz="2344" b="0" i="1" dirty="0" smtClean="0">
                                      <a:latin typeface="Cambria Math" charset="0"/>
                                      <a:ea typeface="Garamond" charset="0"/>
                                      <a:cs typeface="Garamond" charset="0"/>
                                    </a:rPr>
                                    <m:t>𝑜</m:t>
                                  </m:r>
                                </m:sub>
                              </m:sSub>
                            </m:sub>
                            <m:sup/>
                            <m:e>
                              <m:sSub>
                                <m:sSubPr>
                                  <m:ctrlPr>
                                    <a:rPr lang="en-CA" altLang="en-US" sz="2344" i="1" dirty="0">
                                      <a:latin typeface="Cambria Math" charset="0"/>
                                      <a:ea typeface="Garamond" charset="0"/>
                                      <a:cs typeface="Garamond" charset="0"/>
                                    </a:rPr>
                                  </m:ctrlPr>
                                </m:sSubPr>
                                <m:e>
                                  <m:r>
                                    <a:rPr lang="en-CA" altLang="en-US" sz="2344" i="1" dirty="0">
                                      <a:latin typeface="Cambria Math" charset="0"/>
                                      <a:ea typeface="Garamond" charset="0"/>
                                      <a:cs typeface="Garamond" charset="0"/>
                                    </a:rPr>
                                    <m:t>𝛽</m:t>
                                  </m:r>
                                </m:e>
                                <m:sub>
                                  <m:r>
                                    <a:rPr lang="en-CA" altLang="en-US" sz="2344" i="1" dirty="0">
                                      <a:latin typeface="Cambria Math" charset="0"/>
                                      <a:ea typeface="Garamond" charset="0"/>
                                      <a:cs typeface="Garamond" charset="0"/>
                                    </a:rPr>
                                    <m:t>𝑖</m:t>
                                  </m:r>
                                </m:sub>
                              </m:sSub>
                              <m:sSub>
                                <m:sSubPr>
                                  <m:ctrlPr>
                                    <a:rPr lang="en-CA" altLang="en-US" sz="2344" i="1" dirty="0">
                                      <a:latin typeface="Cambria Math" charset="0"/>
                                      <a:ea typeface="Garamond" charset="0"/>
                                      <a:cs typeface="Garamond" charset="0"/>
                                    </a:rPr>
                                  </m:ctrlPr>
                                </m:sSubPr>
                                <m:e>
                                  <m:r>
                                    <a:rPr lang="en-CA" altLang="en-US" sz="2344" b="1" i="1" dirty="0">
                                      <a:latin typeface="Cambria Math" charset="0"/>
                                      <a:ea typeface="Garamond" charset="0"/>
                                      <a:cs typeface="Garamond" charset="0"/>
                                    </a:rPr>
                                    <m:t>𝑮</m:t>
                                  </m:r>
                                </m:e>
                                <m:sub>
                                  <m:r>
                                    <a:rPr lang="en-CA" altLang="en-US" sz="2344" i="1" dirty="0">
                                      <a:latin typeface="Cambria Math" charset="0"/>
                                      <a:ea typeface="Garamond" charset="0"/>
                                      <a:cs typeface="Garamond" charset="0"/>
                                    </a:rPr>
                                    <m:t>𝑚</m:t>
                                  </m:r>
                                  <m:r>
                                    <a:rPr lang="en-CA" altLang="en-US" sz="2344" i="1" dirty="0">
                                      <a:latin typeface="Cambria Math" charset="0"/>
                                      <a:ea typeface="Garamond" charset="0"/>
                                      <a:cs typeface="Garamond" charset="0"/>
                                    </a:rPr>
                                    <m:t>,</m:t>
                                  </m:r>
                                  <m:r>
                                    <a:rPr lang="en-CA" altLang="en-US" sz="2344" i="1" dirty="0">
                                      <a:latin typeface="Cambria Math" charset="0"/>
                                      <a:ea typeface="Garamond" charset="0"/>
                                      <a:cs typeface="Garamond" charset="0"/>
                                    </a:rPr>
                                    <m:t>𝑛</m:t>
                                  </m:r>
                                </m:sub>
                              </m:sSub>
                            </m:e>
                          </m:nary>
                        </m:e>
                      </m:nary>
                    </m:oMath>
                  </m:oMathPara>
                </a14:m>
                <a:endParaRPr lang="en-US" altLang="en-US" sz="2344" dirty="0">
                  <a:latin typeface="Garamond" charset="0"/>
                  <a:ea typeface="Garamond" charset="0"/>
                  <a:cs typeface="Garamond" charset="0"/>
                </a:endParaRPr>
              </a:p>
              <a:p>
                <a:pPr>
                  <a:lnSpc>
                    <a:spcPct val="100000"/>
                  </a:lnSpc>
                  <a:spcAft>
                    <a:spcPct val="0"/>
                  </a:spcAft>
                </a:pPr>
                <a:r>
                  <a:rPr lang="en-US" altLang="en-US" sz="2344" dirty="0" smtClean="0">
                    <a:latin typeface="Garamond" charset="0"/>
                    <a:ea typeface="Garamond" charset="0"/>
                    <a:cs typeface="Garamond" charset="0"/>
                  </a:rPr>
                  <a:t>	These three scores are constructed  in R, Plink, and GCTA, and validated for correctness.</a:t>
                </a:r>
                <a:endParaRPr lang="en-US" altLang="en-US" sz="2344" dirty="0">
                  <a:latin typeface="Garamond" charset="0"/>
                  <a:ea typeface="Garamond" charset="0"/>
                  <a:cs typeface="Garamond" charset="0"/>
                </a:endParaRPr>
              </a:p>
            </p:txBody>
          </p:sp>
        </mc:Choice>
        <mc:Fallback xmlns="">
          <p:sp>
            <p:nvSpPr>
              <p:cNvPr id="28" name="Rectangle 4"/>
              <p:cNvSpPr>
                <a:spLocks noRot="1" noChangeAspect="1" noMove="1" noResize="1" noEditPoints="1" noAdjustHandles="1" noChangeArrowheads="1" noChangeShapeType="1" noTextEdit="1"/>
              </p:cNvSpPr>
              <p:nvPr/>
            </p:nvSpPr>
            <p:spPr bwMode="auto">
              <a:xfrm>
                <a:off x="1119180" y="14906975"/>
                <a:ext cx="7013450" cy="15061981"/>
              </a:xfrm>
              <a:prstGeom prst="rect">
                <a:avLst/>
              </a:prstGeom>
              <a:blipFill rotWithShape="0">
                <a:blip r:embed="rId2"/>
                <a:stretch>
                  <a:fillRect l="-1565" t="-364" r="-2174" b="-2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4"/>
              <p:cNvSpPr>
                <a:spLocks noChangeArrowheads="1"/>
              </p:cNvSpPr>
              <p:nvPr/>
            </p:nvSpPr>
            <p:spPr bwMode="auto">
              <a:xfrm>
                <a:off x="9816603" y="6574901"/>
                <a:ext cx="6984770" cy="119142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348" tIns="37674" rIns="75348" bIns="37674">
                <a:spAutoFit/>
              </a:bodyPr>
              <a:lstStyle>
                <a:lvl1pPr>
                  <a:lnSpc>
                    <a:spcPct val="102000"/>
                  </a:lnSpc>
                  <a:spcAft>
                    <a:spcPts val="142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4300">
                    <a:solidFill>
                      <a:srgbClr val="000000"/>
                    </a:solidFill>
                    <a:latin typeface="Calibri" charset="0"/>
                    <a:ea typeface="ＭＳ Ｐゴシック" charset="-128"/>
                    <a:cs typeface="Arial Unicode MS" charset="0"/>
                  </a:defRPr>
                </a:lvl1pPr>
                <a:lvl2pPr>
                  <a:lnSpc>
                    <a:spcPct val="102000"/>
                  </a:lnSpc>
                  <a:spcAft>
                    <a:spcPts val="113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0700">
                    <a:solidFill>
                      <a:srgbClr val="000000"/>
                    </a:solidFill>
                    <a:latin typeface="Calibri" charset="0"/>
                    <a:ea typeface="ＭＳ Ｐゴシック" charset="-128"/>
                    <a:cs typeface="Arial Unicode MS" charset="0"/>
                  </a:defRPr>
                </a:lvl2pPr>
                <a:lvl3pPr>
                  <a:lnSpc>
                    <a:spcPct val="102000"/>
                  </a:lnSpc>
                  <a:spcAft>
                    <a:spcPts val="85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3pPr>
                <a:lvl4pPr>
                  <a:lnSpc>
                    <a:spcPct val="102000"/>
                  </a:lnSpc>
                  <a:spcAft>
                    <a:spcPts val="57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4pPr>
                <a:lvl5pPr>
                  <a:lnSpc>
                    <a:spcPct val="102000"/>
                  </a:lnSpc>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5pPr>
                <a:lvl6pPr marL="25146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6pPr>
                <a:lvl7pPr marL="29718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7pPr>
                <a:lvl8pPr marL="34290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8pPr>
                <a:lvl9pPr marL="38862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9pPr>
              </a:lstStyle>
              <a:p>
                <a:pPr>
                  <a:lnSpc>
                    <a:spcPct val="100000"/>
                  </a:lnSpc>
                  <a:spcAft>
                    <a:spcPct val="0"/>
                  </a:spcAft>
                </a:pPr>
                <a:r>
                  <a:rPr lang="en-US" altLang="en-US" sz="2344" dirty="0" smtClean="0">
                    <a:latin typeface="Garamond" charset="0"/>
                    <a:ea typeface="Garamond" charset="0"/>
                    <a:cs typeface="Garamond" charset="0"/>
                  </a:rPr>
                  <a:t>	In order to predict CAD with our PRS, covariate adjusted logistic (binomial) regression models were used. Scores were adjusted for the first two principal components to adjust for population stratification. (Zhang et al 2013) </a:t>
                </a:r>
              </a:p>
              <a:p>
                <a:pPr>
                  <a:lnSpc>
                    <a:spcPct val="100000"/>
                  </a:lnSpc>
                  <a:spcAft>
                    <a:spcPct val="0"/>
                  </a:spcAft>
                </a:pPr>
                <a14:m>
                  <m:oMathPara xmlns:m="http://schemas.openxmlformats.org/officeDocument/2006/math">
                    <m:oMathParaPr>
                      <m:jc m:val="centerGroup"/>
                    </m:oMathParaPr>
                    <m:oMath xmlns:m="http://schemas.openxmlformats.org/officeDocument/2006/math">
                      <m:r>
                        <a:rPr lang="en-CA" altLang="en-US" sz="2344" b="0" i="1" smtClean="0">
                          <a:latin typeface="Cambria Math" charset="0"/>
                          <a:ea typeface="Garamond" charset="0"/>
                          <a:cs typeface="Garamond" charset="0"/>
                        </a:rPr>
                        <m:t>𝜎</m:t>
                      </m:r>
                      <m:d>
                        <m:dPr>
                          <m:ctrlPr>
                            <a:rPr lang="en-CA" altLang="en-US" sz="2344" b="0" i="1" smtClean="0">
                              <a:latin typeface="Cambria Math" charset="0"/>
                              <a:ea typeface="Garamond" charset="0"/>
                              <a:cs typeface="Garamond" charset="0"/>
                            </a:rPr>
                          </m:ctrlPr>
                        </m:dPr>
                        <m:e>
                          <m:r>
                            <a:rPr lang="en-CA" altLang="en-US" sz="2344" b="0" i="1" smtClean="0">
                              <a:latin typeface="Cambria Math" charset="0"/>
                              <a:ea typeface="Garamond" charset="0"/>
                              <a:cs typeface="Garamond" charset="0"/>
                            </a:rPr>
                            <m:t>𝑡</m:t>
                          </m:r>
                        </m:e>
                      </m:d>
                      <m:r>
                        <a:rPr lang="en-CA" altLang="en-US" sz="2344" b="0" i="1" smtClean="0">
                          <a:latin typeface="Cambria Math" charset="0"/>
                          <a:ea typeface="Garamond" charset="0"/>
                          <a:cs typeface="Garamond" charset="0"/>
                        </a:rPr>
                        <m:t>=</m:t>
                      </m:r>
                      <m:f>
                        <m:fPr>
                          <m:ctrlPr>
                            <a:rPr lang="en-CA" altLang="en-US" sz="2344" b="0" i="1" smtClean="0">
                              <a:latin typeface="Cambria Math" charset="0"/>
                              <a:ea typeface="Garamond" charset="0"/>
                              <a:cs typeface="Garamond" charset="0"/>
                            </a:rPr>
                          </m:ctrlPr>
                        </m:fPr>
                        <m:num>
                          <m:sSup>
                            <m:sSupPr>
                              <m:ctrlPr>
                                <a:rPr lang="en-CA" altLang="en-US" sz="2344" b="0" i="1" smtClean="0">
                                  <a:latin typeface="Cambria Math" charset="0"/>
                                  <a:ea typeface="Garamond" charset="0"/>
                                  <a:cs typeface="Garamond" charset="0"/>
                                </a:rPr>
                              </m:ctrlPr>
                            </m:sSupPr>
                            <m:e>
                              <m:r>
                                <a:rPr lang="en-CA" altLang="en-US" sz="2344" b="0" i="1" smtClean="0">
                                  <a:latin typeface="Cambria Math" charset="0"/>
                                  <a:ea typeface="Garamond" charset="0"/>
                                  <a:cs typeface="Garamond" charset="0"/>
                                </a:rPr>
                                <m:t>𝑒</m:t>
                              </m:r>
                            </m:e>
                            <m:sup>
                              <m:r>
                                <a:rPr lang="en-CA" altLang="en-US" sz="2344" b="0" i="1" smtClean="0">
                                  <a:latin typeface="Cambria Math" charset="0"/>
                                  <a:ea typeface="Garamond" charset="0"/>
                                  <a:cs typeface="Garamond" charset="0"/>
                                </a:rPr>
                                <m:t>𝐶𝐴𝐷</m:t>
                              </m:r>
                            </m:sup>
                          </m:sSup>
                        </m:num>
                        <m:den>
                          <m:sSup>
                            <m:sSupPr>
                              <m:ctrlPr>
                                <a:rPr lang="en-CA" altLang="en-US" sz="2344" b="0" i="1" smtClean="0">
                                  <a:latin typeface="Cambria Math" charset="0"/>
                                  <a:ea typeface="Garamond" charset="0"/>
                                  <a:cs typeface="Garamond" charset="0"/>
                                </a:rPr>
                              </m:ctrlPr>
                            </m:sSupPr>
                            <m:e>
                              <m:r>
                                <a:rPr lang="en-CA" altLang="en-US" sz="2344" b="0" i="1" smtClean="0">
                                  <a:latin typeface="Cambria Math" charset="0"/>
                                  <a:ea typeface="Garamond" charset="0"/>
                                  <a:cs typeface="Garamond" charset="0"/>
                                </a:rPr>
                                <m:t>𝑒</m:t>
                              </m:r>
                            </m:e>
                            <m:sup>
                              <m:r>
                                <a:rPr lang="en-CA" altLang="en-US" sz="2344" b="0" i="1" smtClean="0">
                                  <a:latin typeface="Cambria Math" charset="0"/>
                                  <a:ea typeface="Garamond" charset="0"/>
                                  <a:cs typeface="Garamond" charset="0"/>
                                </a:rPr>
                                <m:t>𝐶𝐴𝐷</m:t>
                              </m:r>
                            </m:sup>
                          </m:sSup>
                          <m:r>
                            <a:rPr lang="en-CA" altLang="en-US" sz="2344" b="0" i="1" smtClean="0">
                              <a:latin typeface="Cambria Math" charset="0"/>
                              <a:ea typeface="Garamond" charset="0"/>
                              <a:cs typeface="Garamond" charset="0"/>
                            </a:rPr>
                            <m:t>+1</m:t>
                          </m:r>
                        </m:den>
                      </m:f>
                    </m:oMath>
                  </m:oMathPara>
                </a14:m>
                <a:endParaRPr lang="en-CA" altLang="en-US" sz="2344" b="0" dirty="0" smtClean="0">
                  <a:latin typeface="Garamond" charset="0"/>
                  <a:ea typeface="Garamond" charset="0"/>
                  <a:cs typeface="Garamond" charset="0"/>
                </a:endParaRPr>
              </a:p>
              <a:p>
                <a:pPr>
                  <a:lnSpc>
                    <a:spcPct val="100000"/>
                  </a:lnSpc>
                  <a:spcAft>
                    <a:spcPct val="0"/>
                  </a:spcAft>
                </a:pPr>
                <a14:m>
                  <m:oMathPara xmlns:m="http://schemas.openxmlformats.org/officeDocument/2006/math">
                    <m:oMathParaPr>
                      <m:jc m:val="centerGroup"/>
                    </m:oMathParaPr>
                    <m:oMath xmlns:m="http://schemas.openxmlformats.org/officeDocument/2006/math">
                      <m:r>
                        <a:rPr lang="en-CA" altLang="en-US" sz="2344" b="0" i="1" smtClean="0">
                          <a:latin typeface="Cambria Math" charset="0"/>
                          <a:ea typeface="Garamond" charset="0"/>
                          <a:cs typeface="Garamond" charset="0"/>
                        </a:rPr>
                        <m:t>𝐶𝐴𝐷</m:t>
                      </m:r>
                      <m:r>
                        <a:rPr lang="en-CA" altLang="en-US" sz="2344" b="0" i="1" smtClean="0">
                          <a:latin typeface="Cambria Math" charset="0"/>
                          <a:ea typeface="Garamond" charset="0"/>
                          <a:cs typeface="Garamond" charset="0"/>
                        </a:rPr>
                        <m:t>=</m:t>
                      </m:r>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𝛽</m:t>
                          </m:r>
                        </m:e>
                        <m:sub>
                          <m:r>
                            <a:rPr lang="en-CA" altLang="en-US" sz="2344" b="0" i="1" smtClean="0">
                              <a:latin typeface="Cambria Math" charset="0"/>
                              <a:ea typeface="Garamond" charset="0"/>
                              <a:cs typeface="Garamond" charset="0"/>
                            </a:rPr>
                            <m:t>0</m:t>
                          </m:r>
                        </m:sub>
                      </m:sSub>
                      <m:r>
                        <a:rPr lang="en-CA" altLang="en-US" sz="2344" b="0" i="1" smtClean="0">
                          <a:latin typeface="Cambria Math" charset="0"/>
                          <a:ea typeface="Garamond" charset="0"/>
                          <a:cs typeface="Garamond" charset="0"/>
                        </a:rPr>
                        <m:t>+</m:t>
                      </m:r>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𝛽</m:t>
                          </m:r>
                        </m:e>
                        <m:sub>
                          <m:r>
                            <a:rPr lang="en-CA" altLang="en-US" sz="2344" b="0" i="1" smtClean="0">
                              <a:latin typeface="Cambria Math" charset="0"/>
                              <a:ea typeface="Garamond" charset="0"/>
                              <a:cs typeface="Garamond" charset="0"/>
                            </a:rPr>
                            <m:t>1</m:t>
                          </m:r>
                        </m:sub>
                      </m:sSub>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𝑋</m:t>
                          </m:r>
                        </m:e>
                        <m:sub>
                          <m:acc>
                            <m:accPr>
                              <m:chr m:val="̂"/>
                              <m:ctrlPr>
                                <a:rPr lang="en-CA" altLang="en-US" sz="2344" b="0" i="1" smtClean="0">
                                  <a:latin typeface="Cambria Math" charset="0"/>
                                  <a:ea typeface="Garamond" charset="0"/>
                                  <a:cs typeface="Garamond" charset="0"/>
                                </a:rPr>
                              </m:ctrlPr>
                            </m:accPr>
                            <m:e>
                              <m:r>
                                <a:rPr lang="en-CA" altLang="en-US" sz="2344" b="0" i="1" smtClean="0">
                                  <a:latin typeface="Cambria Math" charset="0"/>
                                  <a:ea typeface="Garamond" charset="0"/>
                                  <a:cs typeface="Garamond" charset="0"/>
                                </a:rPr>
                                <m:t>𝑆</m:t>
                              </m:r>
                            </m:e>
                          </m:acc>
                        </m:sub>
                      </m:sSub>
                      <m:r>
                        <a:rPr lang="en-CA" altLang="en-US" sz="2344" b="0" i="1" smtClean="0">
                          <a:latin typeface="Cambria Math" charset="0"/>
                          <a:ea typeface="Garamond" charset="0"/>
                          <a:cs typeface="Garamond" charset="0"/>
                        </a:rPr>
                        <m:t>+</m:t>
                      </m:r>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𝛽</m:t>
                          </m:r>
                        </m:e>
                        <m:sub>
                          <m:r>
                            <a:rPr lang="en-CA" altLang="en-US" sz="2344" b="0" i="1" smtClean="0">
                              <a:latin typeface="Cambria Math" charset="0"/>
                              <a:ea typeface="Garamond" charset="0"/>
                              <a:cs typeface="Garamond" charset="0"/>
                            </a:rPr>
                            <m:t>2</m:t>
                          </m:r>
                        </m:sub>
                      </m:sSub>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𝑋</m:t>
                          </m:r>
                        </m:e>
                        <m:sub>
                          <m:r>
                            <a:rPr lang="en-CA" altLang="en-US" sz="2344" b="0" i="1" smtClean="0">
                              <a:latin typeface="Cambria Math" charset="0"/>
                              <a:ea typeface="Garamond" charset="0"/>
                              <a:cs typeface="Garamond" charset="0"/>
                            </a:rPr>
                            <m:t>𝑃</m:t>
                          </m:r>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𝐶</m:t>
                              </m:r>
                            </m:e>
                            <m:sub>
                              <m:r>
                                <a:rPr lang="en-CA" altLang="en-US" sz="2344" b="0" i="1" smtClean="0">
                                  <a:latin typeface="Cambria Math" charset="0"/>
                                  <a:ea typeface="Garamond" charset="0"/>
                                  <a:cs typeface="Garamond" charset="0"/>
                                </a:rPr>
                                <m:t>1</m:t>
                              </m:r>
                            </m:sub>
                          </m:sSub>
                        </m:sub>
                      </m:sSub>
                      <m:r>
                        <a:rPr lang="en-CA" altLang="en-US" sz="2344" b="0" i="1" smtClean="0">
                          <a:latin typeface="Cambria Math" charset="0"/>
                          <a:ea typeface="Garamond" charset="0"/>
                          <a:cs typeface="Garamond" charset="0"/>
                        </a:rPr>
                        <m:t>+</m:t>
                      </m:r>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𝛽</m:t>
                          </m:r>
                        </m:e>
                        <m:sub>
                          <m:r>
                            <a:rPr lang="en-CA" altLang="en-US" sz="2344" b="0" i="1" smtClean="0">
                              <a:latin typeface="Cambria Math" charset="0"/>
                              <a:ea typeface="Garamond" charset="0"/>
                              <a:cs typeface="Garamond" charset="0"/>
                            </a:rPr>
                            <m:t>3</m:t>
                          </m:r>
                        </m:sub>
                      </m:sSub>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𝑋</m:t>
                          </m:r>
                        </m:e>
                        <m:sub>
                          <m:r>
                            <a:rPr lang="en-CA" altLang="en-US" sz="2344" b="0" i="1" smtClean="0">
                              <a:latin typeface="Cambria Math" charset="0"/>
                              <a:ea typeface="Garamond" charset="0"/>
                              <a:cs typeface="Garamond" charset="0"/>
                            </a:rPr>
                            <m:t>𝑃</m:t>
                          </m:r>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𝐶</m:t>
                              </m:r>
                            </m:e>
                            <m:sub>
                              <m:r>
                                <a:rPr lang="en-CA" altLang="en-US" sz="2344" b="0" i="1" smtClean="0">
                                  <a:latin typeface="Cambria Math" charset="0"/>
                                  <a:ea typeface="Garamond" charset="0"/>
                                  <a:cs typeface="Garamond" charset="0"/>
                                </a:rPr>
                                <m:t>2</m:t>
                              </m:r>
                            </m:sub>
                          </m:sSub>
                        </m:sub>
                      </m:sSub>
                      <m:r>
                        <a:rPr lang="en-CA" altLang="en-US" sz="2344" b="0" i="1" smtClean="0">
                          <a:latin typeface="Cambria Math" charset="0"/>
                          <a:ea typeface="Garamond" charset="0"/>
                          <a:cs typeface="Garamond" charset="0"/>
                        </a:rPr>
                        <m:t>+</m:t>
                      </m:r>
                      <m:r>
                        <a:rPr lang="en-CA" altLang="en-US" sz="2344" b="0" i="1" smtClean="0">
                          <a:latin typeface="Cambria Math" charset="0"/>
                          <a:ea typeface="Garamond" charset="0"/>
                          <a:cs typeface="Garamond" charset="0"/>
                        </a:rPr>
                        <m:t>𝜖</m:t>
                      </m:r>
                      <m:r>
                        <a:rPr lang="en-CA" altLang="en-US" sz="2344" b="0" i="1" smtClean="0">
                          <a:latin typeface="Cambria Math" charset="0"/>
                          <a:ea typeface="Garamond" charset="0"/>
                          <a:cs typeface="Garamond" charset="0"/>
                        </a:rPr>
                        <m:t>  </m:t>
                      </m:r>
                    </m:oMath>
                  </m:oMathPara>
                </a14:m>
                <a:endParaRPr lang="en-US" altLang="en-US" sz="2344" dirty="0" smtClean="0">
                  <a:latin typeface="Garamond" charset="0"/>
                  <a:ea typeface="Garamond" charset="0"/>
                  <a:cs typeface="Garamond" charset="0"/>
                </a:endParaRPr>
              </a:p>
              <a:p>
                <a:pPr>
                  <a:lnSpc>
                    <a:spcPct val="100000"/>
                  </a:lnSpc>
                  <a:spcAft>
                    <a:spcPct val="0"/>
                  </a:spcAft>
                </a:pPr>
                <a:endParaRPr lang="en-US" altLang="en-US" sz="2344" dirty="0" smtClean="0">
                  <a:latin typeface="Garamond" charset="0"/>
                  <a:ea typeface="Garamond" charset="0"/>
                  <a:cs typeface="Garamond" charset="0"/>
                </a:endParaRPr>
              </a:p>
              <a:p>
                <a:pPr>
                  <a:lnSpc>
                    <a:spcPct val="100000"/>
                  </a:lnSpc>
                  <a:spcAft>
                    <a:spcPct val="0"/>
                  </a:spcAft>
                </a:pPr>
                <a:r>
                  <a:rPr lang="en-US" altLang="en-US" sz="2344" dirty="0">
                    <a:latin typeface="Garamond" charset="0"/>
                    <a:ea typeface="Garamond" charset="0"/>
                    <a:cs typeface="Garamond" charset="0"/>
                  </a:rPr>
                  <a:t>	 </a:t>
                </a:r>
                <a:r>
                  <a:rPr lang="en-US" altLang="en-US" sz="2344" dirty="0" err="1">
                    <a:latin typeface="Garamond" charset="0"/>
                    <a:ea typeface="Garamond" charset="0"/>
                    <a:cs typeface="Garamond" charset="0"/>
                  </a:rPr>
                  <a:t>Nagelkerke’s</a:t>
                </a:r>
                <a:r>
                  <a:rPr lang="en-US" altLang="en-US" sz="2344" dirty="0">
                    <a:latin typeface="Garamond" charset="0"/>
                    <a:ea typeface="Garamond" charset="0"/>
                    <a:cs typeface="Garamond" charset="0"/>
                  </a:rPr>
                  <a:t> Pseudo </a:t>
                </a:r>
                <a14:m>
                  <m:oMath xmlns:m="http://schemas.openxmlformats.org/officeDocument/2006/math">
                    <m:sSup>
                      <m:sSupPr>
                        <m:ctrlPr>
                          <a:rPr lang="en-CA" altLang="en-US" sz="2344" b="0" i="1" smtClean="0">
                            <a:latin typeface="Cambria Math" charset="0"/>
                            <a:ea typeface="Garamond" charset="0"/>
                            <a:cs typeface="Garamond" charset="0"/>
                          </a:rPr>
                        </m:ctrlPr>
                      </m:sSupPr>
                      <m:e>
                        <m:r>
                          <a:rPr lang="en-CA" altLang="en-US" sz="2344" b="0" i="1" smtClean="0">
                            <a:latin typeface="Cambria Math" charset="0"/>
                            <a:ea typeface="Garamond" charset="0"/>
                            <a:cs typeface="Garamond" charset="0"/>
                          </a:rPr>
                          <m:t>𝑅</m:t>
                        </m:r>
                      </m:e>
                      <m:sup>
                        <m:r>
                          <a:rPr lang="en-CA" altLang="en-US" sz="2344" b="0" i="1" smtClean="0">
                            <a:latin typeface="Cambria Math" charset="0"/>
                            <a:ea typeface="Garamond" charset="0"/>
                            <a:cs typeface="Garamond" charset="0"/>
                          </a:rPr>
                          <m:t>2</m:t>
                        </m:r>
                      </m:sup>
                    </m:sSup>
                  </m:oMath>
                </a14:m>
                <a:r>
                  <a:rPr lang="en-US" altLang="en-US" sz="2344" dirty="0" smtClean="0">
                    <a:latin typeface="Garamond" charset="0"/>
                    <a:ea typeface="Garamond" charset="0"/>
                    <a:cs typeface="Garamond" charset="0"/>
                  </a:rPr>
                  <a:t> gives </a:t>
                </a:r>
                <a:r>
                  <a:rPr lang="en-US" altLang="en-US" sz="2344" dirty="0">
                    <a:latin typeface="Garamond" charset="0"/>
                    <a:ea typeface="Garamond" charset="0"/>
                    <a:cs typeface="Garamond" charset="0"/>
                  </a:rPr>
                  <a:t>an estimation of the scaled explained variance of a logistic model. It is given </a:t>
                </a:r>
                <a:r>
                  <a:rPr lang="en-US" altLang="en-US" sz="2344" dirty="0" smtClean="0">
                    <a:latin typeface="Garamond" charset="0"/>
                    <a:ea typeface="Garamond" charset="0"/>
                    <a:cs typeface="Garamond" charset="0"/>
                  </a:rPr>
                  <a:t>by</a:t>
                </a:r>
              </a:p>
              <a:p>
                <a:pPr>
                  <a:lnSpc>
                    <a:spcPct val="100000"/>
                  </a:lnSpc>
                  <a:spcAft>
                    <a:spcPct val="0"/>
                  </a:spcAft>
                </a:pPr>
                <a14:m>
                  <m:oMathPara xmlns:m="http://schemas.openxmlformats.org/officeDocument/2006/math">
                    <m:oMathParaPr>
                      <m:jc m:val="centerGroup"/>
                    </m:oMathParaPr>
                    <m:oMath xmlns:m="http://schemas.openxmlformats.org/officeDocument/2006/math">
                      <m:sSup>
                        <m:sSupPr>
                          <m:ctrlPr>
                            <a:rPr lang="en-CA" altLang="en-US" sz="2344" b="0" i="1" smtClean="0">
                              <a:latin typeface="Cambria Math" charset="0"/>
                              <a:ea typeface="Garamond" charset="0"/>
                              <a:cs typeface="Garamond" charset="0"/>
                            </a:rPr>
                          </m:ctrlPr>
                        </m:sSupPr>
                        <m:e>
                          <m:r>
                            <a:rPr lang="en-CA" altLang="en-US" sz="2344" b="0" i="1" smtClean="0">
                              <a:latin typeface="Cambria Math" charset="0"/>
                              <a:ea typeface="Garamond" charset="0"/>
                              <a:cs typeface="Garamond" charset="0"/>
                            </a:rPr>
                            <m:t>𝑅</m:t>
                          </m:r>
                        </m:e>
                        <m:sup>
                          <m:r>
                            <a:rPr lang="en-CA" altLang="en-US" sz="2344" b="0" i="1" smtClean="0">
                              <a:latin typeface="Cambria Math" charset="0"/>
                              <a:ea typeface="Garamond" charset="0"/>
                              <a:cs typeface="Garamond" charset="0"/>
                            </a:rPr>
                            <m:t>2</m:t>
                          </m:r>
                        </m:sup>
                      </m:sSup>
                      <m:r>
                        <a:rPr lang="en-CA" altLang="en-US" sz="2344" b="0" i="1" smtClean="0">
                          <a:latin typeface="Cambria Math" charset="0"/>
                          <a:ea typeface="Garamond" charset="0"/>
                          <a:cs typeface="Garamond" charset="0"/>
                        </a:rPr>
                        <m:t>=1 −</m:t>
                      </m:r>
                      <m:sSup>
                        <m:sSupPr>
                          <m:ctrlPr>
                            <a:rPr lang="en-CA" altLang="en-US" sz="2344" b="0" i="1" smtClean="0">
                              <a:latin typeface="Cambria Math" charset="0"/>
                              <a:ea typeface="Garamond" charset="0"/>
                              <a:cs typeface="Garamond" charset="0"/>
                            </a:rPr>
                          </m:ctrlPr>
                        </m:sSupPr>
                        <m:e>
                          <m:d>
                            <m:dPr>
                              <m:begChr m:val="{"/>
                              <m:endChr m:val="}"/>
                              <m:ctrlPr>
                                <a:rPr lang="en-CA" altLang="en-US" sz="2344" b="0" i="1" smtClean="0">
                                  <a:latin typeface="Cambria Math" charset="0"/>
                                  <a:ea typeface="Garamond" charset="0"/>
                                  <a:cs typeface="Garamond" charset="0"/>
                                </a:rPr>
                              </m:ctrlPr>
                            </m:dPr>
                            <m:e>
                              <m:f>
                                <m:fPr>
                                  <m:type m:val="lin"/>
                                  <m:ctrlPr>
                                    <a:rPr lang="en-CA" altLang="en-US" sz="2344" b="0" i="1" smtClean="0">
                                      <a:latin typeface="Cambria Math" charset="0"/>
                                      <a:ea typeface="Garamond" charset="0"/>
                                      <a:cs typeface="Garamond" charset="0"/>
                                    </a:rPr>
                                  </m:ctrlPr>
                                </m:fPr>
                                <m:num>
                                  <m:r>
                                    <a:rPr lang="en-CA" altLang="en-US" sz="2344" b="0" i="1" smtClean="0">
                                      <a:latin typeface="Cambria Math" charset="0"/>
                                      <a:ea typeface="Garamond" charset="0"/>
                                      <a:cs typeface="Garamond" charset="0"/>
                                    </a:rPr>
                                    <m:t>𝐿</m:t>
                                  </m:r>
                                  <m:r>
                                    <a:rPr lang="en-CA" altLang="en-US" sz="2344" b="0" i="1" smtClean="0">
                                      <a:latin typeface="Cambria Math" charset="0"/>
                                      <a:ea typeface="Garamond" charset="0"/>
                                      <a:cs typeface="Garamond" charset="0"/>
                                    </a:rPr>
                                    <m:t>(</m:t>
                                  </m:r>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𝑀</m:t>
                                      </m:r>
                                    </m:e>
                                    <m:sub>
                                      <m:r>
                                        <a:rPr lang="en-CA" altLang="en-US" sz="2344" b="0" i="1" smtClean="0">
                                          <a:latin typeface="Cambria Math" charset="0"/>
                                          <a:ea typeface="Garamond" charset="0"/>
                                          <a:cs typeface="Garamond" charset="0"/>
                                        </a:rPr>
                                        <m:t>𝐼𝑛𝑡𝑒𝑟𝑐𝑒𝑝𝑡</m:t>
                                      </m:r>
                                    </m:sub>
                                  </m:sSub>
                                  <m:r>
                                    <a:rPr lang="en-CA" altLang="en-US" sz="2344" b="0" i="1" smtClean="0">
                                      <a:latin typeface="Cambria Math" charset="0"/>
                                      <a:ea typeface="Garamond" charset="0"/>
                                      <a:cs typeface="Garamond" charset="0"/>
                                    </a:rPr>
                                    <m:t>)</m:t>
                                  </m:r>
                                </m:num>
                                <m:den>
                                  <m:r>
                                    <a:rPr lang="en-CA" altLang="en-US" sz="2344" b="0" i="1" smtClean="0">
                                      <a:latin typeface="Cambria Math" charset="0"/>
                                      <a:ea typeface="Garamond" charset="0"/>
                                      <a:cs typeface="Garamond" charset="0"/>
                                    </a:rPr>
                                    <m:t>𝐿</m:t>
                                  </m:r>
                                  <m:r>
                                    <a:rPr lang="en-CA" altLang="en-US" sz="2344" b="0" i="1" smtClean="0">
                                      <a:latin typeface="Cambria Math" charset="0"/>
                                      <a:ea typeface="Garamond" charset="0"/>
                                      <a:cs typeface="Garamond" charset="0"/>
                                    </a:rPr>
                                    <m:t>(</m:t>
                                  </m:r>
                                  <m:sSub>
                                    <m:sSubPr>
                                      <m:ctrlPr>
                                        <a:rPr lang="en-CA" altLang="en-US" sz="2344" b="0" i="1" smtClean="0">
                                          <a:latin typeface="Cambria Math" charset="0"/>
                                          <a:ea typeface="Garamond" charset="0"/>
                                          <a:cs typeface="Garamond" charset="0"/>
                                        </a:rPr>
                                      </m:ctrlPr>
                                    </m:sSubPr>
                                    <m:e>
                                      <m:r>
                                        <a:rPr lang="en-CA" altLang="en-US" sz="2344" b="0" i="1" smtClean="0">
                                          <a:latin typeface="Cambria Math" charset="0"/>
                                          <a:ea typeface="Garamond" charset="0"/>
                                          <a:cs typeface="Garamond" charset="0"/>
                                        </a:rPr>
                                        <m:t>𝑀</m:t>
                                      </m:r>
                                    </m:e>
                                    <m:sub>
                                      <m:r>
                                        <a:rPr lang="en-CA" altLang="en-US" sz="2344" b="0" i="1" smtClean="0">
                                          <a:latin typeface="Cambria Math" charset="0"/>
                                          <a:ea typeface="Garamond" charset="0"/>
                                          <a:cs typeface="Garamond" charset="0"/>
                                        </a:rPr>
                                        <m:t>𝐹𝑢𝑙𝑙</m:t>
                                      </m:r>
                                    </m:sub>
                                  </m:sSub>
                                  <m:r>
                                    <a:rPr lang="en-CA" altLang="en-US" sz="2344" b="0" i="1" smtClean="0">
                                      <a:latin typeface="Cambria Math" charset="0"/>
                                      <a:ea typeface="Garamond" charset="0"/>
                                      <a:cs typeface="Garamond" charset="0"/>
                                    </a:rPr>
                                    <m:t>)</m:t>
                                  </m:r>
                                </m:den>
                              </m:f>
                            </m:e>
                          </m:d>
                        </m:e>
                        <m:sup>
                          <m:f>
                            <m:fPr>
                              <m:ctrlPr>
                                <a:rPr lang="en-CA" altLang="en-US" sz="2344" b="0" i="1" smtClean="0">
                                  <a:latin typeface="Cambria Math" charset="0"/>
                                  <a:ea typeface="Garamond" charset="0"/>
                                  <a:cs typeface="Garamond" charset="0"/>
                                </a:rPr>
                              </m:ctrlPr>
                            </m:fPr>
                            <m:num>
                              <m:r>
                                <a:rPr lang="en-CA" altLang="en-US" sz="2344" b="0" i="1" smtClean="0">
                                  <a:latin typeface="Cambria Math" charset="0"/>
                                  <a:ea typeface="Garamond" charset="0"/>
                                  <a:cs typeface="Garamond" charset="0"/>
                                </a:rPr>
                                <m:t>2</m:t>
                              </m:r>
                            </m:num>
                            <m:den>
                              <m:r>
                                <a:rPr lang="en-CA" altLang="en-US" sz="2344" b="0" i="1" smtClean="0">
                                  <a:latin typeface="Cambria Math" charset="0"/>
                                  <a:ea typeface="Garamond" charset="0"/>
                                  <a:cs typeface="Garamond" charset="0"/>
                                </a:rPr>
                                <m:t>𝑁</m:t>
                              </m:r>
                            </m:den>
                          </m:f>
                        </m:sup>
                      </m:sSup>
                    </m:oMath>
                  </m:oMathPara>
                </a14:m>
                <a:endParaRPr lang="en-US" altLang="en-US" sz="2344" dirty="0" smtClean="0">
                  <a:latin typeface="Garamond" charset="0"/>
                  <a:ea typeface="Garamond" charset="0"/>
                  <a:cs typeface="Garamond" charset="0"/>
                </a:endParaRPr>
              </a:p>
              <a:p>
                <a:pPr>
                  <a:lnSpc>
                    <a:spcPct val="100000"/>
                  </a:lnSpc>
                  <a:spcAft>
                    <a:spcPct val="0"/>
                  </a:spcAft>
                </a:pPr>
                <a:endParaRPr lang="en-US" altLang="en-US" sz="2344" dirty="0" smtClean="0">
                  <a:latin typeface="Garamond" charset="0"/>
                  <a:ea typeface="Garamond" charset="0"/>
                  <a:cs typeface="Garamond" charset="0"/>
                </a:endParaRPr>
              </a:p>
              <a:p>
                <a:pPr>
                  <a:lnSpc>
                    <a:spcPct val="100000"/>
                  </a:lnSpc>
                  <a:spcAft>
                    <a:spcPct val="0"/>
                  </a:spcAft>
                </a:pPr>
                <a:r>
                  <a:rPr lang="en-US" altLang="en-US" sz="2344" dirty="0" smtClean="0">
                    <a:latin typeface="Garamond" charset="0"/>
                    <a:ea typeface="Garamond" charset="0"/>
                    <a:cs typeface="Garamond" charset="0"/>
                  </a:rPr>
                  <a:t>	Where </a:t>
                </a:r>
                <a14:m>
                  <m:oMath xmlns:m="http://schemas.openxmlformats.org/officeDocument/2006/math">
                    <m:r>
                      <a:rPr lang="en-US" altLang="en-US" sz="2344" i="1" dirty="0" smtClean="0">
                        <a:latin typeface="Cambria Math" charset="0"/>
                        <a:ea typeface="Garamond" charset="0"/>
                        <a:cs typeface="Garamond" charset="0"/>
                      </a:rPr>
                      <m:t>𝐿</m:t>
                    </m:r>
                    <m:r>
                      <a:rPr lang="en-US" altLang="en-US" sz="2344" i="1" dirty="0" smtClean="0">
                        <a:latin typeface="Cambria Math" charset="0"/>
                        <a:ea typeface="Garamond" charset="0"/>
                        <a:cs typeface="Garamond" charset="0"/>
                      </a:rPr>
                      <m:t>(</m:t>
                    </m:r>
                    <m:r>
                      <a:rPr lang="en-US" altLang="en-US" sz="2344" i="1" dirty="0" smtClean="0">
                        <a:latin typeface="Cambria Math" charset="0"/>
                        <a:ea typeface="Garamond" charset="0"/>
                        <a:cs typeface="Garamond" charset="0"/>
                      </a:rPr>
                      <m:t>𝑀</m:t>
                    </m:r>
                    <m:r>
                      <a:rPr lang="en-US" altLang="en-US" sz="2344" i="1" dirty="0" smtClean="0">
                        <a:latin typeface="Cambria Math" charset="0"/>
                        <a:ea typeface="Garamond" charset="0"/>
                        <a:cs typeface="Garamond" charset="0"/>
                      </a:rPr>
                      <m:t>)</m:t>
                    </m:r>
                  </m:oMath>
                </a14:m>
                <a:r>
                  <a:rPr lang="en-US" altLang="en-US" sz="2344" dirty="0" smtClean="0">
                    <a:latin typeface="Garamond" charset="0"/>
                    <a:ea typeface="Garamond" charset="0"/>
                    <a:cs typeface="Garamond" charset="0"/>
                  </a:rPr>
                  <a:t> is the conditional probability of the outcome variable given each of the independent variables</a:t>
                </a:r>
                <a:r>
                  <a:rPr lang="en-US" altLang="en-US" sz="2344" dirty="0">
                    <a:latin typeface="Garamond" charset="0"/>
                    <a:ea typeface="Garamond" charset="0"/>
                    <a:cs typeface="Garamond" charset="0"/>
                  </a:rPr>
                  <a:t>. Area under the receiver operator character curve, also known as the c-statistic, is a well known proxy for predictive accuracy of a binary model. It was calculated in the </a:t>
                </a:r>
                <a:r>
                  <a:rPr lang="en-US" altLang="en-US" sz="2344" dirty="0" err="1">
                    <a:latin typeface="Garamond" charset="0"/>
                    <a:ea typeface="Garamond" charset="0"/>
                    <a:cs typeface="Garamond" charset="0"/>
                  </a:rPr>
                  <a:t>pROC</a:t>
                </a:r>
                <a:r>
                  <a:rPr lang="en-US" altLang="en-US" sz="2344" dirty="0">
                    <a:latin typeface="Garamond" charset="0"/>
                    <a:ea typeface="Garamond" charset="0"/>
                    <a:cs typeface="Garamond" charset="0"/>
                  </a:rPr>
                  <a:t> package in R (Robin et al. (2011)). Differences between ROC model was assessed firstly by the method for correlated ROC curves proposed by DeLong et al. (1988). A secondary, more robust, difference was estimated through 1000 bootstrap permutations of dependent variables in R</a:t>
                </a:r>
                <a:r>
                  <a:rPr lang="en-US" altLang="en-US" sz="2344" dirty="0" smtClean="0">
                    <a:latin typeface="Garamond" charset="0"/>
                    <a:ea typeface="Garamond" charset="0"/>
                    <a:cs typeface="Garamond" charset="0"/>
                  </a:rPr>
                  <a:t>.</a:t>
                </a:r>
              </a:p>
              <a:p>
                <a:pPr>
                  <a:lnSpc>
                    <a:spcPct val="100000"/>
                  </a:lnSpc>
                  <a:spcAft>
                    <a:spcPct val="0"/>
                  </a:spcAft>
                </a:pPr>
                <a:r>
                  <a:rPr lang="en-US" altLang="en-US" sz="2344" dirty="0">
                    <a:latin typeface="Garamond" charset="0"/>
                    <a:ea typeface="Garamond" charset="0"/>
                    <a:cs typeface="Garamond" charset="0"/>
                  </a:rPr>
                  <a:t>	</a:t>
                </a:r>
                <a:r>
                  <a:rPr lang="en-US" altLang="en-US" sz="2344" dirty="0" smtClean="0">
                    <a:latin typeface="Garamond" charset="0"/>
                    <a:ea typeface="Garamond" charset="0"/>
                    <a:cs typeface="Garamond" charset="0"/>
                  </a:rPr>
                  <a:t>Meta </a:t>
                </a:r>
                <a:r>
                  <a:rPr lang="en-US" altLang="en-US" sz="2344" dirty="0">
                    <a:latin typeface="Garamond" charset="0"/>
                    <a:ea typeface="Garamond" charset="0"/>
                    <a:cs typeface="Garamond" charset="0"/>
                  </a:rPr>
                  <a:t>analysis was conducted in the </a:t>
                </a:r>
                <a:r>
                  <a:rPr lang="en-US" altLang="en-US" sz="2344" dirty="0" err="1">
                    <a:latin typeface="Garamond" charset="0"/>
                    <a:ea typeface="Garamond" charset="0"/>
                    <a:cs typeface="Garamond" charset="0"/>
                  </a:rPr>
                  <a:t>metafor</a:t>
                </a:r>
                <a:r>
                  <a:rPr lang="en-US" altLang="en-US" sz="2344" dirty="0">
                    <a:latin typeface="Garamond" charset="0"/>
                    <a:ea typeface="Garamond" charset="0"/>
                    <a:cs typeface="Garamond" charset="0"/>
                  </a:rPr>
                  <a:t> package in R. (</a:t>
                </a:r>
                <a:r>
                  <a:rPr lang="en-US" altLang="en-US" sz="2344" dirty="0" err="1">
                    <a:latin typeface="Garamond" charset="0"/>
                    <a:ea typeface="Garamond" charset="0"/>
                    <a:cs typeface="Garamond" charset="0"/>
                  </a:rPr>
                  <a:t>Viechtbauer</a:t>
                </a:r>
                <a:r>
                  <a:rPr lang="en-US" altLang="en-US" sz="2344" dirty="0">
                    <a:latin typeface="Garamond" charset="0"/>
                    <a:ea typeface="Garamond" charset="0"/>
                    <a:cs typeface="Garamond" charset="0"/>
                  </a:rPr>
                  <a:t>, 2010) Random effects were assumed for study variables to have greater applicable to the population at large</a:t>
                </a:r>
                <a:r>
                  <a:rPr lang="en-US" altLang="en-US" sz="2344" dirty="0" smtClean="0">
                    <a:latin typeface="Garamond" charset="0"/>
                    <a:ea typeface="Garamond" charset="0"/>
                    <a:cs typeface="Garamond" charset="0"/>
                  </a:rPr>
                  <a:t>.</a:t>
                </a:r>
              </a:p>
              <a:p>
                <a:pPr>
                  <a:lnSpc>
                    <a:spcPct val="100000"/>
                  </a:lnSpc>
                  <a:spcAft>
                    <a:spcPct val="0"/>
                  </a:spcAft>
                </a:pPr>
                <a:r>
                  <a:rPr lang="en-US" altLang="en-US" sz="2344" dirty="0">
                    <a:latin typeface="Garamond" charset="0"/>
                    <a:ea typeface="Garamond" charset="0"/>
                    <a:cs typeface="Garamond" charset="0"/>
                  </a:rPr>
                  <a:t>	</a:t>
                </a:r>
                <a:r>
                  <a:rPr lang="en-US" altLang="en-US" sz="2344" dirty="0" smtClean="0">
                    <a:latin typeface="Garamond" charset="0"/>
                    <a:ea typeface="Garamond" charset="0"/>
                    <a:cs typeface="Garamond" charset="0"/>
                  </a:rPr>
                  <a:t>All analyses were conducted in R, Python, Plink, and GCTA on a large scale computer cluster; computational resources generously provided by the Centre for Advanced Computing.</a:t>
                </a:r>
                <a:endParaRPr lang="en-US" altLang="en-US" sz="2344" dirty="0">
                  <a:latin typeface="Garamond" charset="0"/>
                  <a:ea typeface="Garamond" charset="0"/>
                  <a:cs typeface="Garamond" charset="0"/>
                </a:endParaRPr>
              </a:p>
            </p:txBody>
          </p:sp>
        </mc:Choice>
        <mc:Fallback xmlns="">
          <p:sp>
            <p:nvSpPr>
              <p:cNvPr id="31" name="Rectangle 4"/>
              <p:cNvSpPr>
                <a:spLocks noRot="1" noChangeAspect="1" noMove="1" noResize="1" noEditPoints="1" noAdjustHandles="1" noChangeArrowheads="1" noChangeShapeType="1" noTextEdit="1"/>
              </p:cNvSpPr>
              <p:nvPr/>
            </p:nvSpPr>
            <p:spPr bwMode="auto">
              <a:xfrm>
                <a:off x="9816603" y="6574901"/>
                <a:ext cx="6984770" cy="11914261"/>
              </a:xfrm>
              <a:prstGeom prst="rect">
                <a:avLst/>
              </a:prstGeom>
              <a:blipFill rotWithShape="0">
                <a:blip r:embed="rId3"/>
                <a:stretch>
                  <a:fillRect l="-1483" t="-512" r="-2531" b="-2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3" name="Rectangle 42"/>
          <p:cNvSpPr>
            <a:spLocks noChangeArrowheads="1"/>
          </p:cNvSpPr>
          <p:nvPr/>
        </p:nvSpPr>
        <p:spPr bwMode="auto">
          <a:xfrm>
            <a:off x="9816602" y="18705994"/>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44" name="TextBox 8"/>
          <p:cNvSpPr txBox="1">
            <a:spLocks noChangeArrowheads="1"/>
          </p:cNvSpPr>
          <p:nvPr/>
        </p:nvSpPr>
        <p:spPr bwMode="auto">
          <a:xfrm>
            <a:off x="10844394" y="18792401"/>
            <a:ext cx="5124251"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charset="0"/>
              <a:buNone/>
            </a:pPr>
            <a:r>
              <a:rPr lang="en-US" altLang="en-US" sz="3014" b="1" dirty="0" smtClean="0">
                <a:solidFill>
                  <a:schemeClr val="bg1"/>
                </a:solidFill>
                <a:latin typeface="Helvetica" charset="0"/>
                <a:ea typeface="Helvetica" charset="0"/>
                <a:cs typeface="Helvetica" charset="0"/>
              </a:rPr>
              <a:t>Traditional Risk Score</a:t>
            </a:r>
            <a:endParaRPr lang="en-US" altLang="en-US" sz="3014" b="1" dirty="0">
              <a:solidFill>
                <a:schemeClr val="bg1"/>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48" name="TextBox 47"/>
              <p:cNvSpPr txBox="1"/>
              <p:nvPr/>
            </p:nvSpPr>
            <p:spPr>
              <a:xfrm>
                <a:off x="9816602" y="19773388"/>
                <a:ext cx="6984770" cy="2261388"/>
              </a:xfrm>
              <a:prstGeom prst="rect">
                <a:avLst/>
              </a:prstGeom>
              <a:noFill/>
            </p:spPr>
            <p:txBody>
              <a:bodyPr wrap="square" rtlCol="0">
                <a:spAutoFit/>
              </a:bodyPr>
              <a:lstStyle/>
              <a:p>
                <a:r>
                  <a:rPr lang="en-US" sz="2349" dirty="0" smtClean="0">
                    <a:latin typeface="Garamond" charset="0"/>
                    <a:ea typeface="Garamond" charset="0"/>
                    <a:cs typeface="Garamond" charset="0"/>
                  </a:rPr>
                  <a:t>      The </a:t>
                </a:r>
                <a:r>
                  <a:rPr lang="en-US" sz="2349" dirty="0">
                    <a:latin typeface="Garamond" charset="0"/>
                    <a:ea typeface="Garamond" charset="0"/>
                    <a:cs typeface="Garamond" charset="0"/>
                  </a:rPr>
                  <a:t>traditional risk score was significantly (</a:t>
                </a:r>
                <a14:m>
                  <m:oMath xmlns:m="http://schemas.openxmlformats.org/officeDocument/2006/math">
                    <m:r>
                      <a:rPr lang="en-US" sz="2349" i="1" dirty="0" smtClean="0">
                        <a:latin typeface="Cambria Math" charset="0"/>
                        <a:ea typeface="Garamond" charset="0"/>
                        <a:cs typeface="Garamond" charset="0"/>
                      </a:rPr>
                      <m:t>𝑃</m:t>
                    </m:r>
                    <m:r>
                      <a:rPr lang="en-US" sz="2349" i="1" dirty="0" smtClean="0">
                        <a:latin typeface="Cambria Math" charset="0"/>
                        <a:ea typeface="Garamond" charset="0"/>
                        <a:cs typeface="Garamond" charset="0"/>
                      </a:rPr>
                      <m:t> &lt; 2.2 × </m:t>
                    </m:r>
                    <m:sSup>
                      <m:sSupPr>
                        <m:ctrlPr>
                          <a:rPr lang="en-CA" sz="2349" b="0" i="1" dirty="0" smtClean="0">
                            <a:latin typeface="Cambria Math" charset="0"/>
                            <a:ea typeface="Garamond" charset="0"/>
                            <a:cs typeface="Garamond" charset="0"/>
                          </a:rPr>
                        </m:ctrlPr>
                      </m:sSupPr>
                      <m:e>
                        <m:r>
                          <a:rPr lang="en-US" sz="2349" i="1" dirty="0" smtClean="0">
                            <a:latin typeface="Cambria Math" charset="0"/>
                            <a:ea typeface="Garamond" charset="0"/>
                            <a:cs typeface="Garamond" charset="0"/>
                          </a:rPr>
                          <m:t>10</m:t>
                        </m:r>
                      </m:e>
                      <m:sup>
                        <m:r>
                          <a:rPr lang="en-CA" sz="2349" b="0" i="1" dirty="0" smtClean="0">
                            <a:latin typeface="Cambria Math" charset="0"/>
                            <a:ea typeface="Garamond" charset="0"/>
                            <a:cs typeface="Garamond" charset="0"/>
                          </a:rPr>
                          <m:t>16</m:t>
                        </m:r>
                      </m:sup>
                    </m:sSup>
                  </m:oMath>
                </a14:m>
                <a:r>
                  <a:rPr lang="en-US" sz="2349" dirty="0" smtClean="0">
                    <a:latin typeface="Garamond" charset="0"/>
                    <a:ea typeface="Garamond" charset="0"/>
                    <a:cs typeface="Garamond" charset="0"/>
                  </a:rPr>
                  <a:t>) </a:t>
                </a:r>
                <a:r>
                  <a:rPr lang="en-US" sz="2349" dirty="0">
                    <a:latin typeface="Garamond" charset="0"/>
                    <a:ea typeface="Garamond" charset="0"/>
                    <a:cs typeface="Garamond" charset="0"/>
                  </a:rPr>
                  <a:t>associated with case/control status in all cohorts when adjusted for principal components to control for population stratification. (Price et al., 2006; Zhang et al., 2013). On average, scores between cases and control differed by </a:t>
                </a:r>
                <a14:m>
                  <m:oMath xmlns:m="http://schemas.openxmlformats.org/officeDocument/2006/math">
                    <m:r>
                      <a:rPr lang="en-US" sz="2349" i="1" dirty="0" smtClean="0">
                        <a:latin typeface="Cambria Math" charset="0"/>
                        <a:ea typeface="Garamond" charset="0"/>
                        <a:cs typeface="Garamond" charset="0"/>
                      </a:rPr>
                      <m:t>5.06×</m:t>
                    </m:r>
                    <m:sSup>
                      <m:sSupPr>
                        <m:ctrlPr>
                          <a:rPr lang="en-CA" sz="2349" b="0" i="1" dirty="0" smtClean="0">
                            <a:latin typeface="Cambria Math" charset="0"/>
                            <a:ea typeface="Garamond" charset="0"/>
                            <a:cs typeface="Garamond" charset="0"/>
                          </a:rPr>
                        </m:ctrlPr>
                      </m:sSupPr>
                      <m:e>
                        <m:r>
                          <a:rPr lang="en-US" sz="2349" i="1" dirty="0" smtClean="0">
                            <a:latin typeface="Cambria Math" charset="0"/>
                            <a:ea typeface="Garamond" charset="0"/>
                            <a:cs typeface="Garamond" charset="0"/>
                          </a:rPr>
                          <m:t>10</m:t>
                        </m:r>
                      </m:e>
                      <m:sup>
                        <m:r>
                          <a:rPr lang="en-CA" sz="2349" b="0" i="1" dirty="0" smtClean="0">
                            <a:latin typeface="Cambria Math" charset="0"/>
                            <a:ea typeface="Garamond" charset="0"/>
                            <a:cs typeface="Garamond" charset="0"/>
                          </a:rPr>
                          <m:t>−4</m:t>
                        </m:r>
                      </m:sup>
                    </m:sSup>
                    <m:r>
                      <a:rPr lang="en-US" sz="2349" i="1" dirty="0" smtClean="0">
                        <a:latin typeface="Cambria Math" charset="0"/>
                        <a:ea typeface="Garamond" charset="0"/>
                        <a:cs typeface="Garamond" charset="0"/>
                      </a:rPr>
                      <m:t> ±1.73×</m:t>
                    </m:r>
                    <m:sSup>
                      <m:sSupPr>
                        <m:ctrlPr>
                          <a:rPr lang="en-CA" sz="2349" b="0" i="1" dirty="0" smtClean="0">
                            <a:latin typeface="Cambria Math" charset="0"/>
                            <a:ea typeface="Garamond" charset="0"/>
                            <a:cs typeface="Garamond" charset="0"/>
                          </a:rPr>
                        </m:ctrlPr>
                      </m:sSupPr>
                      <m:e>
                        <m:r>
                          <a:rPr lang="en-US" sz="2349" i="1" dirty="0" smtClean="0">
                            <a:latin typeface="Cambria Math" charset="0"/>
                            <a:ea typeface="Garamond" charset="0"/>
                            <a:cs typeface="Garamond" charset="0"/>
                          </a:rPr>
                          <m:t>10</m:t>
                        </m:r>
                      </m:e>
                      <m:sup>
                        <m:r>
                          <a:rPr lang="en-CA" sz="2349" b="0" i="1" dirty="0" smtClean="0">
                            <a:latin typeface="Cambria Math" charset="0"/>
                            <a:ea typeface="Garamond" charset="0"/>
                            <a:cs typeface="Garamond" charset="0"/>
                          </a:rPr>
                          <m:t>−4</m:t>
                        </m:r>
                      </m:sup>
                    </m:sSup>
                  </m:oMath>
                </a14:m>
                <a:r>
                  <a:rPr lang="en-US" sz="2349" dirty="0" smtClean="0">
                    <a:latin typeface="Garamond" charset="0"/>
                    <a:ea typeface="Garamond" charset="0"/>
                    <a:cs typeface="Garamond" charset="0"/>
                  </a:rPr>
                  <a:t>. </a:t>
                </a:r>
                <a:endParaRPr lang="en-US" sz="2349" dirty="0">
                  <a:latin typeface="Garamond" charset="0"/>
                  <a:ea typeface="Garamond" charset="0"/>
                  <a:cs typeface="Garamond"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9816602" y="19773388"/>
                <a:ext cx="6984770" cy="2261388"/>
              </a:xfrm>
              <a:prstGeom prst="rect">
                <a:avLst/>
              </a:prstGeom>
              <a:blipFill rotWithShape="0">
                <a:blip r:embed="rId4"/>
                <a:stretch>
                  <a:fillRect l="-1309" t="-21024" r="-262" b="-25067"/>
                </a:stretch>
              </a:blipFill>
            </p:spPr>
            <p:txBody>
              <a:bodyPr/>
              <a:lstStyle/>
              <a:p>
                <a:r>
                  <a:rPr lang="en-US">
                    <a:noFill/>
                  </a:rPr>
                  <a:t> </a:t>
                </a:r>
              </a:p>
            </p:txBody>
          </p:sp>
        </mc:Fallback>
      </mc:AlternateContent>
      <p:sp>
        <p:nvSpPr>
          <p:cNvPr id="58" name="Rectangle 2"/>
          <p:cNvSpPr>
            <a:spLocks noChangeArrowheads="1"/>
          </p:cNvSpPr>
          <p:nvPr/>
        </p:nvSpPr>
        <p:spPr bwMode="auto">
          <a:xfrm>
            <a:off x="27081901" y="5534718"/>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59" name="TextBox 8"/>
          <p:cNvSpPr txBox="1">
            <a:spLocks noChangeArrowheads="1"/>
          </p:cNvSpPr>
          <p:nvPr/>
        </p:nvSpPr>
        <p:spPr bwMode="auto">
          <a:xfrm>
            <a:off x="27123452" y="5638461"/>
            <a:ext cx="6917669"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charset="0"/>
              <a:buNone/>
            </a:pPr>
            <a:r>
              <a:rPr lang="en-US" altLang="en-US" sz="3014" b="1" dirty="0" err="1" smtClean="0">
                <a:solidFill>
                  <a:schemeClr val="bg1"/>
                </a:solidFill>
                <a:latin typeface="Helvetica" charset="0"/>
                <a:ea typeface="Helvetica" charset="0"/>
                <a:cs typeface="Helvetica" charset="0"/>
              </a:rPr>
              <a:t>Cardiometabolic</a:t>
            </a:r>
            <a:r>
              <a:rPr lang="en-US" altLang="en-US" sz="3014" b="1" dirty="0" smtClean="0">
                <a:solidFill>
                  <a:schemeClr val="bg1"/>
                </a:solidFill>
                <a:latin typeface="Helvetica" charset="0"/>
                <a:ea typeface="Helvetica" charset="0"/>
                <a:cs typeface="Helvetica" charset="0"/>
              </a:rPr>
              <a:t> Risk Score (Cont.)</a:t>
            </a:r>
            <a:endParaRPr lang="en-US" altLang="en-US" sz="3014" b="1" dirty="0">
              <a:solidFill>
                <a:schemeClr val="bg1"/>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62" name="TextBox 61"/>
              <p:cNvSpPr txBox="1"/>
              <p:nvPr/>
            </p:nvSpPr>
            <p:spPr>
              <a:xfrm>
                <a:off x="27073555" y="6575744"/>
                <a:ext cx="7014776" cy="2978251"/>
              </a:xfrm>
              <a:prstGeom prst="rect">
                <a:avLst/>
              </a:prstGeom>
              <a:noFill/>
            </p:spPr>
            <p:txBody>
              <a:bodyPr wrap="square" rtlCol="0">
                <a:spAutoFit/>
              </a:bodyPr>
              <a:lstStyle/>
              <a:p>
                <a:r>
                  <a:rPr lang="en-US" sz="2344" dirty="0" smtClean="0">
                    <a:latin typeface="Garamond" charset="0"/>
                    <a:ea typeface="Garamond" charset="0"/>
                    <a:cs typeface="Garamond" charset="0"/>
                  </a:rPr>
                  <a:t>      Persons </a:t>
                </a:r>
                <a:r>
                  <a:rPr lang="en-US" sz="2344" dirty="0">
                    <a:latin typeface="Garamond" charset="0"/>
                    <a:ea typeface="Garamond" charset="0"/>
                    <a:cs typeface="Garamond" charset="0"/>
                  </a:rPr>
                  <a:t>in the upper quintile of this score were </a:t>
                </a:r>
                <a:r>
                  <a:rPr lang="en-US" sz="2344" dirty="0" smtClean="0">
                    <a:latin typeface="Garamond" charset="0"/>
                    <a:ea typeface="Garamond" charset="0"/>
                    <a:cs typeface="Garamond" charset="0"/>
                  </a:rPr>
                  <a:t>81% </a:t>
                </a:r>
                <a:r>
                  <a:rPr lang="en-US" sz="2344" dirty="0">
                    <a:latin typeface="Garamond" charset="0"/>
                    <a:ea typeface="Garamond" charset="0"/>
                    <a:cs typeface="Garamond" charset="0"/>
                  </a:rPr>
                  <a:t>more likely (1725 cases vs 953 controls) to have </a:t>
                </a:r>
                <a:r>
                  <a:rPr lang="en-US" sz="2344" dirty="0" smtClean="0">
                    <a:latin typeface="Garamond" charset="0"/>
                    <a:ea typeface="Garamond" charset="0"/>
                    <a:cs typeface="Garamond" charset="0"/>
                  </a:rPr>
                  <a:t>CAD </a:t>
                </a:r>
                <a:r>
                  <a:rPr lang="en-US" sz="2344" dirty="0">
                    <a:latin typeface="Garamond" charset="0"/>
                    <a:ea typeface="Garamond" charset="0"/>
                    <a:cs typeface="Garamond" charset="0"/>
                  </a:rPr>
                  <a:t>than not (compared to 70 </a:t>
                </a:r>
                <a:r>
                  <a:rPr lang="en-US" sz="2344" dirty="0" smtClean="0">
                    <a:latin typeface="Garamond" charset="0"/>
                    <a:ea typeface="Garamond" charset="0"/>
                    <a:cs typeface="Garamond" charset="0"/>
                  </a:rPr>
                  <a:t>% </a:t>
                </a:r>
                <a:r>
                  <a:rPr lang="en-US" sz="2344" dirty="0">
                    <a:latin typeface="Garamond" charset="0"/>
                    <a:ea typeface="Garamond" charset="0"/>
                    <a:cs typeface="Garamond" charset="0"/>
                  </a:rPr>
                  <a:t>for the previous score) and people in the bottom quintile were </a:t>
                </a:r>
                <a:r>
                  <a:rPr lang="en-US" sz="2344" dirty="0" smtClean="0">
                    <a:latin typeface="Garamond" charset="0"/>
                    <a:ea typeface="Garamond" charset="0"/>
                    <a:cs typeface="Garamond" charset="0"/>
                  </a:rPr>
                  <a:t>15.7% </a:t>
                </a:r>
                <a:r>
                  <a:rPr lang="en-US" sz="2344" dirty="0">
                    <a:latin typeface="Garamond" charset="0"/>
                    <a:ea typeface="Garamond" charset="0"/>
                    <a:cs typeface="Garamond" charset="0"/>
                  </a:rPr>
                  <a:t>less likely (1240 cases vs 1471 controls) to have </a:t>
                </a:r>
                <a:r>
                  <a:rPr lang="en-US" sz="2344" dirty="0" smtClean="0">
                    <a:latin typeface="Garamond" charset="0"/>
                    <a:ea typeface="Garamond" charset="0"/>
                    <a:cs typeface="Garamond" charset="0"/>
                  </a:rPr>
                  <a:t>CAD </a:t>
                </a:r>
                <a:r>
                  <a:rPr lang="en-US" sz="2344" dirty="0">
                    <a:latin typeface="Garamond" charset="0"/>
                    <a:ea typeface="Garamond" charset="0"/>
                    <a:cs typeface="Garamond" charset="0"/>
                  </a:rPr>
                  <a:t>than having it. There was also a substantive increase in </a:t>
                </a:r>
                <a:r>
                  <a:rPr lang="en-US" sz="2344" dirty="0" err="1">
                    <a:latin typeface="Garamond" charset="0"/>
                    <a:ea typeface="Garamond" charset="0"/>
                    <a:cs typeface="Garamond" charset="0"/>
                  </a:rPr>
                  <a:t>NagelKerke's</a:t>
                </a:r>
                <a:r>
                  <a:rPr lang="en-US" sz="2344" dirty="0">
                    <a:latin typeface="Garamond" charset="0"/>
                    <a:ea typeface="Garamond" charset="0"/>
                    <a:cs typeface="Garamond" charset="0"/>
                  </a:rPr>
                  <a:t> Pseudo </a:t>
                </a:r>
                <a14:m>
                  <m:oMath xmlns:m="http://schemas.openxmlformats.org/officeDocument/2006/math">
                    <m:sSup>
                      <m:sSupPr>
                        <m:ctrlPr>
                          <a:rPr lang="en-US" sz="2344" i="1" dirty="0" smtClean="0">
                            <a:latin typeface="Cambria Math" charset="0"/>
                            <a:ea typeface="Garamond" charset="0"/>
                            <a:cs typeface="Garamond" charset="0"/>
                          </a:rPr>
                        </m:ctrlPr>
                      </m:sSupPr>
                      <m:e>
                        <m:r>
                          <a:rPr lang="en-US" sz="2344" i="1" dirty="0" smtClean="0">
                            <a:latin typeface="Cambria Math" charset="0"/>
                            <a:ea typeface="Garamond" charset="0"/>
                            <a:cs typeface="Garamond" charset="0"/>
                          </a:rPr>
                          <m:t>𝑅</m:t>
                        </m:r>
                      </m:e>
                      <m:sup>
                        <m:r>
                          <a:rPr lang="en-CA" sz="2344" b="0" i="1" dirty="0" smtClean="0">
                            <a:latin typeface="Cambria Math" charset="0"/>
                            <a:ea typeface="Garamond" charset="0"/>
                            <a:cs typeface="Garamond" charset="0"/>
                          </a:rPr>
                          <m:t>2</m:t>
                        </m:r>
                      </m:sup>
                    </m:sSup>
                  </m:oMath>
                </a14:m>
                <a:r>
                  <a:rPr lang="en-US" sz="2344" dirty="0" smtClean="0">
                    <a:latin typeface="Garamond" charset="0"/>
                    <a:ea typeface="Garamond" charset="0"/>
                    <a:cs typeface="Garamond" charset="0"/>
                  </a:rPr>
                  <a:t> </a:t>
                </a:r>
                <a:r>
                  <a:rPr lang="en-US" sz="2344" dirty="0">
                    <a:latin typeface="Garamond" charset="0"/>
                    <a:ea typeface="Garamond" charset="0"/>
                    <a:cs typeface="Garamond" charset="0"/>
                  </a:rPr>
                  <a:t>in the second score compared to any other, especially in the Cleveland cohort. </a:t>
                </a:r>
                <a:endParaRPr lang="en-US" sz="2344" baseline="30000" dirty="0">
                  <a:latin typeface="Garamond" charset="0"/>
                  <a:ea typeface="Garamond" charset="0"/>
                  <a:cs typeface="Garamond"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27073555" y="6575744"/>
                <a:ext cx="7014776" cy="2978251"/>
              </a:xfrm>
              <a:prstGeom prst="rect">
                <a:avLst/>
              </a:prstGeom>
              <a:blipFill rotWithShape="0">
                <a:blip r:embed="rId5"/>
                <a:stretch>
                  <a:fillRect l="-1303" t="-1639" r="-1825" b="-3689"/>
                </a:stretch>
              </a:blipFill>
            </p:spPr>
            <p:txBody>
              <a:bodyPr/>
              <a:lstStyle/>
              <a:p>
                <a:r>
                  <a:rPr lang="en-US">
                    <a:noFill/>
                  </a:rPr>
                  <a:t> </a:t>
                </a:r>
              </a:p>
            </p:txBody>
          </p:sp>
        </mc:Fallback>
      </mc:AlternateContent>
      <p:sp>
        <p:nvSpPr>
          <p:cNvPr id="63" name="Rectangle 2"/>
          <p:cNvSpPr>
            <a:spLocks noChangeArrowheads="1"/>
          </p:cNvSpPr>
          <p:nvPr/>
        </p:nvSpPr>
        <p:spPr bwMode="auto">
          <a:xfrm>
            <a:off x="35527781" y="24915424"/>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64" name="Rectangle 63"/>
          <p:cNvSpPr>
            <a:spLocks noChangeArrowheads="1"/>
          </p:cNvSpPr>
          <p:nvPr/>
        </p:nvSpPr>
        <p:spPr bwMode="auto">
          <a:xfrm>
            <a:off x="35519994" y="12274526"/>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65" name="TextBox 8"/>
          <p:cNvSpPr txBox="1">
            <a:spLocks noChangeArrowheads="1"/>
          </p:cNvSpPr>
          <p:nvPr/>
        </p:nvSpPr>
        <p:spPr bwMode="auto">
          <a:xfrm>
            <a:off x="36464593" y="12382378"/>
            <a:ext cx="5124251" cy="523733"/>
          </a:xfrm>
          <a:prstGeom prst="rect">
            <a:avLst/>
          </a:prstGeom>
          <a:solidFill>
            <a:srgbClr val="B52A45"/>
          </a:solidFill>
          <a:ln>
            <a:noFill/>
          </a:ln>
          <a:extLst/>
        </p:spPr>
        <p:txBody>
          <a:bodyPr wrap="square">
            <a:spAutoFit/>
          </a:bodyPr>
          <a:lstStyle/>
          <a:p>
            <a:pPr algn="ctr" eaLnBrk="1">
              <a:lnSpc>
                <a:spcPct val="93000"/>
              </a:lnSpc>
              <a:buClr>
                <a:srgbClr val="000000"/>
              </a:buClr>
              <a:buSzPct val="100000"/>
              <a:buFont typeface="Times New Roman" charset="0"/>
              <a:buNone/>
            </a:pPr>
            <a:r>
              <a:rPr lang="en-US" altLang="en-US" sz="3014" b="1" dirty="0">
                <a:solidFill>
                  <a:schemeClr val="bg1"/>
                </a:solidFill>
                <a:latin typeface="Helvetica" charset="0"/>
                <a:ea typeface="Helvetica" charset="0"/>
                <a:cs typeface="Helvetica" charset="0"/>
              </a:rPr>
              <a:t>Discussion / Conclusion</a:t>
            </a:r>
          </a:p>
        </p:txBody>
      </p:sp>
      <mc:AlternateContent xmlns:mc="http://schemas.openxmlformats.org/markup-compatibility/2006" xmlns:a14="http://schemas.microsoft.com/office/drawing/2010/main">
        <mc:Choice Requires="a14">
          <p:sp>
            <p:nvSpPr>
              <p:cNvPr id="66" name="Rectangle 65"/>
              <p:cNvSpPr>
                <a:spLocks noChangeArrowheads="1"/>
              </p:cNvSpPr>
              <p:nvPr/>
            </p:nvSpPr>
            <p:spPr bwMode="auto">
              <a:xfrm>
                <a:off x="35527781" y="13216927"/>
                <a:ext cx="7006990" cy="116197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348" tIns="37674" rIns="75348" bIns="37674">
                <a:spAutoFit/>
              </a:bodyPr>
              <a:lstStyle>
                <a:lvl1pPr>
                  <a:lnSpc>
                    <a:spcPct val="102000"/>
                  </a:lnSpc>
                  <a:spcAft>
                    <a:spcPts val="142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4300">
                    <a:solidFill>
                      <a:srgbClr val="000000"/>
                    </a:solidFill>
                    <a:latin typeface="Calibri" charset="0"/>
                    <a:ea typeface="ＭＳ Ｐゴシック" charset="-128"/>
                    <a:cs typeface="Arial Unicode MS" charset="0"/>
                  </a:defRPr>
                </a:lvl1pPr>
                <a:lvl2pPr>
                  <a:lnSpc>
                    <a:spcPct val="102000"/>
                  </a:lnSpc>
                  <a:spcAft>
                    <a:spcPts val="113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0700">
                    <a:solidFill>
                      <a:srgbClr val="000000"/>
                    </a:solidFill>
                    <a:latin typeface="Calibri" charset="0"/>
                    <a:ea typeface="ＭＳ Ｐゴシック" charset="-128"/>
                    <a:cs typeface="Arial Unicode MS" charset="0"/>
                  </a:defRPr>
                </a:lvl2pPr>
                <a:lvl3pPr>
                  <a:lnSpc>
                    <a:spcPct val="102000"/>
                  </a:lnSpc>
                  <a:spcAft>
                    <a:spcPts val="85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3pPr>
                <a:lvl4pPr>
                  <a:lnSpc>
                    <a:spcPct val="102000"/>
                  </a:lnSpc>
                  <a:spcAft>
                    <a:spcPts val="57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4pPr>
                <a:lvl5pPr>
                  <a:lnSpc>
                    <a:spcPct val="102000"/>
                  </a:lnSpc>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5pPr>
                <a:lvl6pPr marL="25146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6pPr>
                <a:lvl7pPr marL="29718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7pPr>
                <a:lvl8pPr marL="34290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8pPr>
                <a:lvl9pPr marL="38862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9pPr>
              </a:lstStyle>
              <a:p>
                <a:pPr eaLnBrk="1" hangingPunct="1">
                  <a:lnSpc>
                    <a:spcPct val="100000"/>
                  </a:lnSpc>
                  <a:spcAft>
                    <a:spcPct val="0"/>
                  </a:spcAft>
                </a:pPr>
                <a:r>
                  <a:rPr lang="en-US" altLang="en-US" sz="2344" dirty="0" smtClean="0">
                    <a:latin typeface="Garamond" charset="0"/>
                    <a:ea typeface="Garamond" charset="0"/>
                    <a:cs typeface="Garamond" charset="0"/>
                  </a:rPr>
                  <a:t>	In this project we have introduced two novel methodologies for extending traditional polygenic prediction of complex phenotypes using only summary information from co-morbid conditions. Both were found to be significantly superior to traditional PRS in terms of model fit (</a:t>
                </a:r>
                <a:r>
                  <a:rPr lang="en-US" altLang="en-US" sz="2344" dirty="0" err="1" smtClean="0">
                    <a:latin typeface="Garamond" charset="0"/>
                    <a:ea typeface="Garamond" charset="0"/>
                    <a:cs typeface="Garamond" charset="0"/>
                  </a:rPr>
                  <a:t>NagelKerke’s</a:t>
                </a:r>
                <a:r>
                  <a:rPr lang="en-US" altLang="en-US" sz="2344" dirty="0" smtClean="0">
                    <a:latin typeface="Garamond" charset="0"/>
                    <a:ea typeface="Garamond" charset="0"/>
                    <a:cs typeface="Garamond" charset="0"/>
                  </a:rPr>
                  <a:t> Pseudo </a:t>
                </a:r>
                <a14:m>
                  <m:oMath xmlns:m="http://schemas.openxmlformats.org/officeDocument/2006/math">
                    <m:sSup>
                      <m:sSupPr>
                        <m:ctrlPr>
                          <a:rPr lang="en-CA" altLang="en-US" sz="2344" b="0" i="1" smtClean="0">
                            <a:latin typeface="Cambria Math" charset="0"/>
                            <a:ea typeface="Garamond" charset="0"/>
                            <a:cs typeface="Garamond" charset="0"/>
                          </a:rPr>
                        </m:ctrlPr>
                      </m:sSupPr>
                      <m:e>
                        <m:r>
                          <a:rPr lang="en-CA" altLang="en-US" sz="2344" b="0" i="1" smtClean="0">
                            <a:latin typeface="Cambria Math" charset="0"/>
                            <a:ea typeface="Garamond" charset="0"/>
                            <a:cs typeface="Garamond" charset="0"/>
                          </a:rPr>
                          <m:t>𝑅</m:t>
                        </m:r>
                      </m:e>
                      <m:sup>
                        <m:r>
                          <a:rPr lang="en-CA" altLang="en-US" sz="2344" b="0" i="1" smtClean="0">
                            <a:latin typeface="Cambria Math" charset="0"/>
                            <a:ea typeface="Garamond" charset="0"/>
                            <a:cs typeface="Garamond" charset="0"/>
                          </a:rPr>
                          <m:t>2</m:t>
                        </m:r>
                      </m:sup>
                    </m:sSup>
                  </m:oMath>
                </a14:m>
                <a:r>
                  <a:rPr lang="en-US" altLang="en-US" sz="2344" dirty="0" smtClean="0">
                    <a:latin typeface="Garamond" charset="0"/>
                    <a:ea typeface="Garamond" charset="0"/>
                    <a:cs typeface="Garamond" charset="0"/>
                  </a:rPr>
                  <a:t>) and predictive accuracy (AUC ROC). </a:t>
                </a:r>
              </a:p>
              <a:p>
                <a:pPr eaLnBrk="1" hangingPunct="1">
                  <a:lnSpc>
                    <a:spcPct val="100000"/>
                  </a:lnSpc>
                  <a:spcAft>
                    <a:spcPct val="0"/>
                  </a:spcAft>
                </a:pPr>
                <a:r>
                  <a:rPr lang="en-US" altLang="en-US" sz="2344" dirty="0">
                    <a:latin typeface="Garamond" charset="0"/>
                    <a:ea typeface="Garamond" charset="0"/>
                    <a:cs typeface="Garamond" charset="0"/>
                  </a:rPr>
                  <a:t>	</a:t>
                </a:r>
                <a:r>
                  <a:rPr lang="en-US" altLang="en-US" sz="2344" dirty="0" smtClean="0">
                    <a:latin typeface="Garamond" charset="0"/>
                    <a:ea typeface="Garamond" charset="0"/>
                    <a:cs typeface="Garamond" charset="0"/>
                  </a:rPr>
                  <a:t>The CMB model represents a small but significant improvement over traditional methodologies, however information from lipid traits was not additionally predictive once information from BMI was incorporated. There have previously been shown to be substantial gene </a:t>
                </a:r>
                <a14:m>
                  <m:oMath xmlns:m="http://schemas.openxmlformats.org/officeDocument/2006/math">
                    <m:r>
                      <a:rPr lang="en-CA" altLang="en-US" sz="2344" b="0" i="1" smtClean="0">
                        <a:latin typeface="Cambria Math" charset="0"/>
                        <a:ea typeface="Garamond" charset="0"/>
                        <a:cs typeface="Garamond" charset="0"/>
                      </a:rPr>
                      <m:t>×</m:t>
                    </m:r>
                  </m:oMath>
                </a14:m>
                <a:r>
                  <a:rPr lang="en-US" altLang="en-US" sz="2344" dirty="0" smtClean="0">
                    <a:latin typeface="Garamond" charset="0"/>
                    <a:ea typeface="Garamond" charset="0"/>
                    <a:cs typeface="Garamond" charset="0"/>
                  </a:rPr>
                  <a:t> environment interactions in lipid levels, and these interactions may be causing the model to perform unpredictably. </a:t>
                </a:r>
              </a:p>
              <a:p>
                <a:pPr eaLnBrk="1" hangingPunct="1">
                  <a:lnSpc>
                    <a:spcPct val="100000"/>
                  </a:lnSpc>
                  <a:spcAft>
                    <a:spcPct val="0"/>
                  </a:spcAft>
                </a:pPr>
                <a:r>
                  <a:rPr lang="en-US" altLang="en-US" sz="2344" dirty="0">
                    <a:latin typeface="Garamond" charset="0"/>
                    <a:ea typeface="Garamond" charset="0"/>
                    <a:cs typeface="Garamond" charset="0"/>
                  </a:rPr>
                  <a:t>	</a:t>
                </a:r>
                <a:r>
                  <a:rPr lang="en-US" altLang="en-US" sz="2344" dirty="0" smtClean="0">
                    <a:latin typeface="Garamond" charset="0"/>
                    <a:ea typeface="Garamond" charset="0"/>
                    <a:cs typeface="Garamond" charset="0"/>
                  </a:rPr>
                  <a:t>The </a:t>
                </a:r>
                <a:r>
                  <a:rPr lang="en-US" altLang="en-US" sz="2344" dirty="0" err="1" smtClean="0">
                    <a:latin typeface="Garamond" charset="0"/>
                    <a:ea typeface="Garamond" charset="0"/>
                    <a:cs typeface="Garamond" charset="0"/>
                  </a:rPr>
                  <a:t>oCMB</a:t>
                </a:r>
                <a:r>
                  <a:rPr lang="en-US" altLang="en-US" sz="2344" dirty="0" smtClean="0">
                    <a:latin typeface="Garamond" charset="0"/>
                    <a:ea typeface="Garamond" charset="0"/>
                    <a:cs typeface="Garamond" charset="0"/>
                  </a:rPr>
                  <a:t> model showed great potential, as it has displayed a very high predictive accuracy and explains between 24 and 34 percent of variation in CAD. Given that twin studies have estimated genetic heritability for CAD ranges between 40 and 60 percent, the </a:t>
                </a:r>
                <a:r>
                  <a:rPr lang="en-US" altLang="en-US" sz="2344" dirty="0" err="1" smtClean="0">
                    <a:latin typeface="Garamond" charset="0"/>
                    <a:ea typeface="Garamond" charset="0"/>
                    <a:cs typeface="Garamond" charset="0"/>
                  </a:rPr>
                  <a:t>oCMB</a:t>
                </a:r>
                <a:r>
                  <a:rPr lang="en-US" altLang="en-US" sz="2344" dirty="0" smtClean="0">
                    <a:latin typeface="Garamond" charset="0"/>
                    <a:ea typeface="Garamond" charset="0"/>
                    <a:cs typeface="Garamond" charset="0"/>
                  </a:rPr>
                  <a:t> model categorizes a large portion of the variance in CAD risk attributable to genetics. Additionally, BMI was found to not have an optimal threshold, which is consistent with a genetic model involving many small variants. This lends evidence to many common variants of small effect size influencing BMI. </a:t>
                </a:r>
              </a:p>
              <a:p>
                <a:pPr eaLnBrk="1" hangingPunct="1">
                  <a:lnSpc>
                    <a:spcPct val="100000"/>
                  </a:lnSpc>
                  <a:spcAft>
                    <a:spcPct val="0"/>
                  </a:spcAft>
                </a:pPr>
                <a:r>
                  <a:rPr lang="en-US" altLang="en-US" sz="2344" dirty="0">
                    <a:latin typeface="Garamond" charset="0"/>
                    <a:ea typeface="Garamond" charset="0"/>
                    <a:cs typeface="Garamond" charset="0"/>
                  </a:rPr>
                  <a:t>	</a:t>
                </a:r>
                <a:r>
                  <a:rPr lang="en-US" altLang="en-US" sz="2344" dirty="0" smtClean="0">
                    <a:latin typeface="Garamond" charset="0"/>
                    <a:ea typeface="Garamond" charset="0"/>
                    <a:cs typeface="Garamond" charset="0"/>
                  </a:rPr>
                  <a:t>Our new methodologies improve upon our ability to predict CAD. Polygenic prediction of complex disease is quickly becoming more efficient and accurate; our model represents one step forward towards eventual clinical prediction of complex disease and the advent of truly personalized genetic medicine. </a:t>
                </a:r>
                <a:endParaRPr lang="en-US" altLang="en-US" sz="2344" dirty="0">
                  <a:latin typeface="Garamond" charset="0"/>
                  <a:ea typeface="Garamond" charset="0"/>
                  <a:cs typeface="Garamond" charset="0"/>
                </a:endParaRPr>
              </a:p>
            </p:txBody>
          </p:sp>
        </mc:Choice>
        <mc:Fallback xmlns="">
          <p:sp>
            <p:nvSpPr>
              <p:cNvPr id="66" name="Rectangle 65"/>
              <p:cNvSpPr>
                <a:spLocks noRot="1" noChangeAspect="1" noMove="1" noResize="1" noEditPoints="1" noAdjustHandles="1" noChangeArrowheads="1" noChangeShapeType="1" noTextEdit="1"/>
              </p:cNvSpPr>
              <p:nvPr/>
            </p:nvSpPr>
            <p:spPr bwMode="auto">
              <a:xfrm>
                <a:off x="35527781" y="13216927"/>
                <a:ext cx="7006990" cy="11619757"/>
              </a:xfrm>
              <a:prstGeom prst="rect">
                <a:avLst/>
              </a:prstGeom>
              <a:blipFill rotWithShape="0">
                <a:blip r:embed="rId6"/>
                <a:stretch>
                  <a:fillRect l="-1567" t="-472" r="-2437" b="-3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67" name="TextBox 8"/>
          <p:cNvSpPr txBox="1">
            <a:spLocks noChangeArrowheads="1"/>
          </p:cNvSpPr>
          <p:nvPr/>
        </p:nvSpPr>
        <p:spPr bwMode="auto">
          <a:xfrm>
            <a:off x="36266124" y="25033697"/>
            <a:ext cx="5124251"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charset="0"/>
              <a:buNone/>
            </a:pPr>
            <a:r>
              <a:rPr lang="en-US" altLang="en-US" sz="3014" b="1" dirty="0">
                <a:solidFill>
                  <a:schemeClr val="bg1"/>
                </a:solidFill>
                <a:latin typeface="Helvetica" charset="0"/>
                <a:ea typeface="Helvetica" charset="0"/>
                <a:cs typeface="Helvetica" charset="0"/>
              </a:rPr>
              <a:t>References</a:t>
            </a:r>
          </a:p>
        </p:txBody>
      </p:sp>
      <p:sp>
        <p:nvSpPr>
          <p:cNvPr id="68" name="TextBox 67"/>
          <p:cNvSpPr txBox="1"/>
          <p:nvPr/>
        </p:nvSpPr>
        <p:spPr>
          <a:xfrm>
            <a:off x="35532094" y="25964700"/>
            <a:ext cx="7028533" cy="3970318"/>
          </a:xfrm>
          <a:prstGeom prst="rect">
            <a:avLst/>
          </a:prstGeom>
          <a:noFill/>
        </p:spPr>
        <p:txBody>
          <a:bodyPr wrap="square" rtlCol="0">
            <a:spAutoFit/>
          </a:bodyPr>
          <a:lstStyle/>
          <a:p>
            <a:r>
              <a:rPr lang="en-US" sz="1800" dirty="0" smtClean="0"/>
              <a:t>1.   The </a:t>
            </a:r>
            <a:r>
              <a:rPr lang="en-US" sz="1800" dirty="0"/>
              <a:t>CARDIoGRAMplusC4D Consortium. A comprehensive 1000 Genomes-based genome-wide association meta-analysis of coronary artery disease. </a:t>
            </a:r>
            <a:r>
              <a:rPr lang="en-US" sz="1800" i="1" dirty="0"/>
              <a:t>Nat. Genet.</a:t>
            </a:r>
            <a:r>
              <a:rPr lang="en-US" sz="1800" dirty="0"/>
              <a:t> </a:t>
            </a:r>
            <a:r>
              <a:rPr lang="en-US" sz="1800" b="1" dirty="0"/>
              <a:t>47,</a:t>
            </a:r>
            <a:r>
              <a:rPr lang="en-US" sz="1800" dirty="0"/>
              <a:t> 1121–1130 (2015).</a:t>
            </a:r>
          </a:p>
          <a:p>
            <a:r>
              <a:rPr lang="en-US" sz="1800" dirty="0" smtClean="0"/>
              <a:t>2.   </a:t>
            </a:r>
            <a:r>
              <a:rPr lang="en-US" sz="1800" dirty="0" err="1" smtClean="0"/>
              <a:t>Nagelkerke</a:t>
            </a:r>
            <a:r>
              <a:rPr lang="en-US" sz="1800" dirty="0"/>
              <a:t>, N. J. D. A note on a general definition of the coefficient of determination. </a:t>
            </a:r>
            <a:r>
              <a:rPr lang="en-US" sz="1800" i="1" dirty="0" err="1"/>
              <a:t>Biometrika</a:t>
            </a:r>
            <a:r>
              <a:rPr lang="en-US" sz="1800" dirty="0"/>
              <a:t> </a:t>
            </a:r>
            <a:r>
              <a:rPr lang="en-US" sz="1800" b="1" dirty="0"/>
              <a:t>78,</a:t>
            </a:r>
            <a:r>
              <a:rPr lang="en-US" sz="1800" dirty="0"/>
              <a:t> 691–692 (1991).</a:t>
            </a:r>
          </a:p>
          <a:p>
            <a:r>
              <a:rPr lang="en-US" sz="1800" dirty="0" smtClean="0"/>
              <a:t>3.   McPherson</a:t>
            </a:r>
            <a:r>
              <a:rPr lang="en-US" sz="1800" dirty="0"/>
              <a:t>, R. &amp; </a:t>
            </a:r>
            <a:r>
              <a:rPr lang="en-US" sz="1800" dirty="0" err="1"/>
              <a:t>Tybjaerg</a:t>
            </a:r>
            <a:r>
              <a:rPr lang="en-US" sz="1800" dirty="0"/>
              <a:t>-Hansen, A. Genetics of Coronary Artery Disease. </a:t>
            </a:r>
            <a:r>
              <a:rPr lang="en-US" sz="1800" i="1" dirty="0"/>
              <a:t>Circ. Res.</a:t>
            </a:r>
            <a:r>
              <a:rPr lang="en-US" sz="1800" dirty="0"/>
              <a:t> </a:t>
            </a:r>
            <a:r>
              <a:rPr lang="en-US" sz="1800" b="1" dirty="0"/>
              <a:t>118,</a:t>
            </a:r>
            <a:r>
              <a:rPr lang="en-US" sz="1800" dirty="0"/>
              <a:t> 564–578 (2016).</a:t>
            </a:r>
          </a:p>
          <a:p>
            <a:r>
              <a:rPr lang="en-US" sz="1800" dirty="0" smtClean="0"/>
              <a:t>4.   </a:t>
            </a:r>
            <a:r>
              <a:rPr lang="en-US" sz="1800" dirty="0" err="1" smtClean="0"/>
              <a:t>Euesden</a:t>
            </a:r>
            <a:r>
              <a:rPr lang="en-US" sz="1800" dirty="0"/>
              <a:t>, J., Lewis, C. M. &amp; O’Reilly, P. F. </a:t>
            </a:r>
            <a:r>
              <a:rPr lang="en-US" sz="1800" dirty="0" err="1"/>
              <a:t>PRSice</a:t>
            </a:r>
            <a:r>
              <a:rPr lang="en-US" sz="1800" dirty="0"/>
              <a:t>: Polygenic Risk Score software. </a:t>
            </a:r>
            <a:r>
              <a:rPr lang="en-US" sz="1800" i="1" dirty="0"/>
              <a:t>Bioinformatics</a:t>
            </a:r>
            <a:r>
              <a:rPr lang="en-US" sz="1800" dirty="0"/>
              <a:t> </a:t>
            </a:r>
            <a:r>
              <a:rPr lang="en-US" sz="1800" b="1" dirty="0"/>
              <a:t>31,</a:t>
            </a:r>
            <a:r>
              <a:rPr lang="en-US" sz="1800" dirty="0"/>
              <a:t> 1466–1468 (2014).</a:t>
            </a:r>
          </a:p>
          <a:p>
            <a:r>
              <a:rPr lang="en-US" sz="1800" dirty="0" smtClean="0"/>
              <a:t>5.   </a:t>
            </a:r>
            <a:r>
              <a:rPr lang="en-US" sz="1800" dirty="0" err="1" smtClean="0"/>
              <a:t>Dudbridge</a:t>
            </a:r>
            <a:r>
              <a:rPr lang="en-US" sz="1800" dirty="0"/>
              <a:t>, F. Power and Predictive Accuracy of Polygenic Risk Scores. </a:t>
            </a:r>
            <a:r>
              <a:rPr lang="en-US" sz="1800" i="1" dirty="0" err="1"/>
              <a:t>PLoS</a:t>
            </a:r>
            <a:r>
              <a:rPr lang="en-US" sz="1800" i="1" dirty="0"/>
              <a:t> Genet.</a:t>
            </a:r>
            <a:r>
              <a:rPr lang="en-US" sz="1800" dirty="0"/>
              <a:t> </a:t>
            </a:r>
            <a:r>
              <a:rPr lang="en-US" sz="1800" b="1" dirty="0"/>
              <a:t>9,</a:t>
            </a:r>
            <a:r>
              <a:rPr lang="en-US" sz="1800" dirty="0"/>
              <a:t> e1003348 (2013).</a:t>
            </a:r>
          </a:p>
          <a:p>
            <a:r>
              <a:rPr lang="en-US" sz="1800" dirty="0" smtClean="0"/>
              <a:t>6.   DeLong</a:t>
            </a:r>
            <a:r>
              <a:rPr lang="en-US" sz="1800" dirty="0"/>
              <a:t>, E. R., DeLong, D. M. &amp; Clarke-Pearson, D. L. Comparing the Areas under Two or More Correlated Receiver Operating Characteristic Curves: A Nonparametric Approach. </a:t>
            </a:r>
            <a:r>
              <a:rPr lang="en-US" sz="1800" i="1" dirty="0"/>
              <a:t>Biometrics</a:t>
            </a:r>
            <a:r>
              <a:rPr lang="en-US" sz="1800" dirty="0"/>
              <a:t> </a:t>
            </a:r>
            <a:r>
              <a:rPr lang="en-US" sz="1800" b="1" dirty="0"/>
              <a:t>44,</a:t>
            </a:r>
            <a:r>
              <a:rPr lang="en-US" sz="1800" dirty="0"/>
              <a:t> 837–845 (1988).</a:t>
            </a:r>
            <a:endParaRPr lang="en-US" sz="1800" dirty="0">
              <a:effectLst/>
            </a:endParaRPr>
          </a:p>
        </p:txBody>
      </p:sp>
      <p:sp>
        <p:nvSpPr>
          <p:cNvPr id="75" name="TextBox 74"/>
          <p:cNvSpPr txBox="1"/>
          <p:nvPr/>
        </p:nvSpPr>
        <p:spPr>
          <a:xfrm>
            <a:off x="27074881" y="13864452"/>
            <a:ext cx="7013450" cy="815351"/>
          </a:xfrm>
          <a:prstGeom prst="rect">
            <a:avLst/>
          </a:prstGeom>
          <a:noFill/>
        </p:spPr>
        <p:txBody>
          <a:bodyPr wrap="square" rtlCol="0">
            <a:spAutoFit/>
          </a:bodyPr>
          <a:lstStyle/>
          <a:p>
            <a:r>
              <a:rPr lang="en-US" sz="2349" b="1" dirty="0" smtClean="0">
                <a:latin typeface="Garamond" charset="0"/>
                <a:ea typeface="Garamond" charset="0"/>
                <a:cs typeface="Garamond" charset="0"/>
              </a:rPr>
              <a:t>Table 1: </a:t>
            </a:r>
            <a:r>
              <a:rPr lang="en-US" sz="2349" dirty="0" smtClean="0">
                <a:latin typeface="Garamond" charset="0"/>
                <a:ea typeface="Garamond" charset="0"/>
                <a:cs typeface="Garamond" charset="0"/>
              </a:rPr>
              <a:t>Optimal P value inclusion thresholds by cohort and co-morbid condition. </a:t>
            </a:r>
            <a:endParaRPr lang="en-US" sz="2349" dirty="0">
              <a:latin typeface="Garamond" charset="0"/>
              <a:ea typeface="Garamond" charset="0"/>
              <a:cs typeface="Garamond" charset="0"/>
            </a:endParaRPr>
          </a:p>
        </p:txBody>
      </p:sp>
      <p:sp>
        <p:nvSpPr>
          <p:cNvPr id="77" name="TextBox 76"/>
          <p:cNvSpPr txBox="1"/>
          <p:nvPr/>
        </p:nvSpPr>
        <p:spPr>
          <a:xfrm>
            <a:off x="18416399" y="16766124"/>
            <a:ext cx="7013450" cy="815351"/>
          </a:xfrm>
          <a:prstGeom prst="rect">
            <a:avLst/>
          </a:prstGeom>
          <a:noFill/>
        </p:spPr>
        <p:txBody>
          <a:bodyPr wrap="square" rtlCol="0">
            <a:spAutoFit/>
          </a:bodyPr>
          <a:lstStyle/>
          <a:p>
            <a:r>
              <a:rPr lang="en-US" sz="2349" b="1" dirty="0">
                <a:latin typeface="Garamond" charset="0"/>
                <a:ea typeface="Garamond" charset="0"/>
                <a:cs typeface="Garamond" charset="0"/>
              </a:rPr>
              <a:t>Figure </a:t>
            </a:r>
            <a:r>
              <a:rPr lang="en-US" sz="2349" b="1" dirty="0" smtClean="0">
                <a:latin typeface="Garamond" charset="0"/>
                <a:ea typeface="Garamond" charset="0"/>
                <a:cs typeface="Garamond" charset="0"/>
              </a:rPr>
              <a:t>2</a:t>
            </a:r>
            <a:r>
              <a:rPr lang="en-US" sz="2349" dirty="0" smtClean="0">
                <a:latin typeface="Garamond" charset="0"/>
                <a:ea typeface="Garamond" charset="0"/>
                <a:cs typeface="Garamond" charset="0"/>
              </a:rPr>
              <a:t>: Fit of </a:t>
            </a:r>
            <a:r>
              <a:rPr lang="en-US" sz="2349" smtClean="0">
                <a:latin typeface="Garamond" charset="0"/>
                <a:ea typeface="Garamond" charset="0"/>
                <a:cs typeface="Garamond" charset="0"/>
              </a:rPr>
              <a:t>TRS predicting CAD </a:t>
            </a:r>
            <a:r>
              <a:rPr lang="en-US" sz="2349" dirty="0" smtClean="0">
                <a:latin typeface="Garamond" charset="0"/>
                <a:ea typeface="Garamond" charset="0"/>
                <a:cs typeface="Garamond" charset="0"/>
              </a:rPr>
              <a:t>versus 1000 bootstraps.</a:t>
            </a:r>
            <a:endParaRPr lang="en-US" sz="2349" dirty="0">
              <a:latin typeface="Garamond" charset="0"/>
              <a:ea typeface="Garamond" charset="0"/>
              <a:cs typeface="Garamond" charset="0"/>
            </a:endParaRPr>
          </a:p>
        </p:txBody>
      </p:sp>
      <p:sp>
        <p:nvSpPr>
          <p:cNvPr id="83" name="TextBox 82"/>
          <p:cNvSpPr txBox="1"/>
          <p:nvPr/>
        </p:nvSpPr>
        <p:spPr>
          <a:xfrm>
            <a:off x="35519994" y="6553033"/>
            <a:ext cx="7014776" cy="5503430"/>
          </a:xfrm>
          <a:prstGeom prst="rect">
            <a:avLst/>
          </a:prstGeom>
          <a:noFill/>
        </p:spPr>
        <p:txBody>
          <a:bodyPr wrap="square" rtlCol="0">
            <a:spAutoFit/>
          </a:bodyPr>
          <a:lstStyle/>
          <a:p>
            <a:r>
              <a:rPr lang="en-US" sz="2344" dirty="0">
                <a:latin typeface="Garamond" charset="0"/>
                <a:ea typeface="Garamond" charset="0"/>
                <a:cs typeface="Garamond" charset="0"/>
              </a:rPr>
              <a:t> </a:t>
            </a:r>
            <a:r>
              <a:rPr lang="en-US" sz="2344" dirty="0" smtClean="0">
                <a:latin typeface="Garamond" charset="0"/>
                <a:ea typeface="Garamond" charset="0"/>
                <a:cs typeface="Garamond" charset="0"/>
              </a:rPr>
              <a:t>     Our future work will concentrate on validating these new score’s validity mathematically. We will attempt to explain why we have observed the trends which we have seen, as well as making comments on the genetic architecture of traits using our scores following </a:t>
            </a:r>
            <a:r>
              <a:rPr lang="en-US" sz="2344" dirty="0" err="1" smtClean="0">
                <a:latin typeface="Garamond" charset="0"/>
                <a:ea typeface="Garamond" charset="0"/>
                <a:cs typeface="Garamond" charset="0"/>
              </a:rPr>
              <a:t>Dudbridge</a:t>
            </a:r>
            <a:r>
              <a:rPr lang="en-US" sz="2344" dirty="0" smtClean="0">
                <a:latin typeface="Garamond" charset="0"/>
                <a:ea typeface="Garamond" charset="0"/>
                <a:cs typeface="Garamond" charset="0"/>
              </a:rPr>
              <a:t> 2013.</a:t>
            </a:r>
          </a:p>
          <a:p>
            <a:r>
              <a:rPr lang="en-US" sz="2344" baseline="30000" dirty="0" smtClean="0">
                <a:latin typeface="Garamond" charset="0"/>
                <a:ea typeface="Garamond" charset="0"/>
                <a:cs typeface="Garamond" charset="0"/>
              </a:rPr>
              <a:t> </a:t>
            </a:r>
            <a:r>
              <a:rPr lang="en-US" sz="2344" dirty="0" smtClean="0">
                <a:latin typeface="Garamond" charset="0"/>
                <a:ea typeface="Garamond" charset="0"/>
                <a:cs typeface="Garamond" charset="0"/>
              </a:rPr>
              <a:t>    Additionally, we will investigate the roll of linkage disequilibrium (LD) on score construction and performance; we theorize that large and complex LD structures may be influencing the trends we observe especially in the </a:t>
            </a:r>
            <a:r>
              <a:rPr lang="en-US" sz="2344" dirty="0" err="1" smtClean="0">
                <a:latin typeface="Garamond" charset="0"/>
                <a:ea typeface="Garamond" charset="0"/>
                <a:cs typeface="Garamond" charset="0"/>
              </a:rPr>
              <a:t>oCMB</a:t>
            </a:r>
            <a:r>
              <a:rPr lang="en-US" sz="2344" dirty="0" smtClean="0">
                <a:latin typeface="Garamond" charset="0"/>
                <a:ea typeface="Garamond" charset="0"/>
                <a:cs typeface="Garamond" charset="0"/>
              </a:rPr>
              <a:t> score. </a:t>
            </a:r>
          </a:p>
          <a:p>
            <a:r>
              <a:rPr lang="en-US" sz="2344" baseline="30000" dirty="0" smtClean="0">
                <a:latin typeface="Garamond" charset="0"/>
                <a:ea typeface="Garamond" charset="0"/>
                <a:cs typeface="Garamond" charset="0"/>
              </a:rPr>
              <a:t> </a:t>
            </a:r>
            <a:r>
              <a:rPr lang="en-US" sz="2344" dirty="0" smtClean="0">
                <a:latin typeface="Garamond" charset="0"/>
                <a:ea typeface="Garamond" charset="0"/>
                <a:cs typeface="Garamond" charset="0"/>
              </a:rPr>
              <a:t>    We will also examine cross-over conditions; how duplicate or triplicate variants which co-occur in co-morbid conditions should be treated remains an open and interesting question.</a:t>
            </a:r>
            <a:endParaRPr lang="en-US" sz="2344" baseline="30000" dirty="0">
              <a:latin typeface="Garamond" charset="0"/>
              <a:ea typeface="Garamond" charset="0"/>
              <a:cs typeface="Garamond" charset="0"/>
            </a:endParaRPr>
          </a:p>
        </p:txBody>
      </p:sp>
      <p:sp>
        <p:nvSpPr>
          <p:cNvPr id="84" name="Rectangle 2"/>
          <p:cNvSpPr>
            <a:spLocks noChangeArrowheads="1"/>
          </p:cNvSpPr>
          <p:nvPr/>
        </p:nvSpPr>
        <p:spPr bwMode="auto">
          <a:xfrm>
            <a:off x="9816602" y="5534718"/>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85" name="TextBox 8"/>
          <p:cNvSpPr txBox="1">
            <a:spLocks noChangeArrowheads="1"/>
          </p:cNvSpPr>
          <p:nvPr/>
        </p:nvSpPr>
        <p:spPr bwMode="auto">
          <a:xfrm>
            <a:off x="11671123" y="5616255"/>
            <a:ext cx="3470791"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charset="0"/>
              <a:buNone/>
            </a:pPr>
            <a:r>
              <a:rPr lang="en-US" altLang="en-US" sz="3014" b="1" dirty="0">
                <a:solidFill>
                  <a:schemeClr val="bg1"/>
                </a:solidFill>
                <a:latin typeface="Helvetica" charset="0"/>
                <a:ea typeface="Helvetica" charset="0"/>
                <a:cs typeface="Helvetica" charset="0"/>
              </a:rPr>
              <a:t>Methods </a:t>
            </a:r>
            <a:r>
              <a:rPr lang="en-US" altLang="en-US" sz="3014" b="1">
                <a:solidFill>
                  <a:schemeClr val="bg1"/>
                </a:solidFill>
                <a:latin typeface="Helvetica" charset="0"/>
                <a:ea typeface="Helvetica" charset="0"/>
                <a:cs typeface="Helvetica" charset="0"/>
              </a:rPr>
              <a:t>(Cont.)</a:t>
            </a:r>
            <a:endParaRPr lang="en-US" altLang="en-US" sz="3014" b="1" dirty="0">
              <a:solidFill>
                <a:schemeClr val="bg1"/>
              </a:solidFill>
              <a:latin typeface="Helvetica" charset="0"/>
              <a:ea typeface="Helvetica" charset="0"/>
              <a:cs typeface="Helvetica" charset="0"/>
            </a:endParaRPr>
          </a:p>
        </p:txBody>
      </p:sp>
      <p:sp>
        <p:nvSpPr>
          <p:cNvPr id="56" name="TextBox 55"/>
          <p:cNvSpPr txBox="1"/>
          <p:nvPr/>
        </p:nvSpPr>
        <p:spPr>
          <a:xfrm>
            <a:off x="35519994" y="31776494"/>
            <a:ext cx="7013450" cy="356123"/>
          </a:xfrm>
          <a:prstGeom prst="rect">
            <a:avLst/>
          </a:prstGeom>
          <a:noFill/>
        </p:spPr>
        <p:txBody>
          <a:bodyPr wrap="square" rtlCol="0">
            <a:spAutoFit/>
          </a:bodyPr>
          <a:lstStyle/>
          <a:p>
            <a:r>
              <a:rPr lang="en-US" sz="1714" b="1" dirty="0">
                <a:latin typeface="Garamond" charset="0"/>
                <a:ea typeface="Garamond" charset="0"/>
                <a:cs typeface="Garamond" charset="0"/>
              </a:rPr>
              <a:t>Contact Information: </a:t>
            </a:r>
            <a:r>
              <a:rPr lang="en-US" sz="1714" dirty="0">
                <a:latin typeface="Garamond" charset="0"/>
                <a:ea typeface="Garamond" charset="0"/>
                <a:cs typeface="Garamond" charset="0"/>
              </a:rPr>
              <a:t>Christopher B. Cole (Ccole019@uOttawa.ca)</a:t>
            </a:r>
          </a:p>
        </p:txBody>
      </p:sp>
      <p:pic>
        <p:nvPicPr>
          <p:cNvPr id="12" name="Picture 11"/>
          <p:cNvPicPr>
            <a:picLocks noChangeAspect="1"/>
          </p:cNvPicPr>
          <p:nvPr/>
        </p:nvPicPr>
        <p:blipFill>
          <a:blip r:embed="rId7"/>
          <a:stretch>
            <a:fillRect/>
          </a:stretch>
        </p:blipFill>
        <p:spPr>
          <a:xfrm>
            <a:off x="38332404" y="744274"/>
            <a:ext cx="3249150" cy="3249150"/>
          </a:xfrm>
          <a:prstGeom prst="rect">
            <a:avLst/>
          </a:prstGeom>
        </p:spPr>
      </p:pic>
      <p:pic>
        <p:nvPicPr>
          <p:cNvPr id="13" name="Picture 12"/>
          <p:cNvPicPr>
            <a:picLocks noChangeAspect="1"/>
          </p:cNvPicPr>
          <p:nvPr/>
        </p:nvPicPr>
        <p:blipFill>
          <a:blip r:embed="rId8"/>
          <a:stretch>
            <a:fillRect/>
          </a:stretch>
        </p:blipFill>
        <p:spPr>
          <a:xfrm>
            <a:off x="34182735" y="727964"/>
            <a:ext cx="4149670" cy="3298988"/>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1491" y="902196"/>
            <a:ext cx="3392559" cy="2872890"/>
          </a:xfrm>
          <a:prstGeom prst="rect">
            <a:avLst/>
          </a:prstGeom>
        </p:spPr>
      </p:pic>
      <p:pic>
        <p:nvPicPr>
          <p:cNvPr id="15" name="Picture 14"/>
          <p:cNvPicPr>
            <a:picLocks noChangeAspect="1"/>
          </p:cNvPicPr>
          <p:nvPr/>
        </p:nvPicPr>
        <p:blipFill rotWithShape="1">
          <a:blip r:embed="rId10"/>
          <a:srcRect l="-1" t="7675" r="47853" b="5639"/>
          <a:stretch/>
        </p:blipFill>
        <p:spPr>
          <a:xfrm>
            <a:off x="1111491" y="577458"/>
            <a:ext cx="5040000" cy="3600000"/>
          </a:xfrm>
          <a:prstGeom prst="rect">
            <a:avLst/>
          </a:prstGeom>
        </p:spPr>
      </p:pic>
      <p:pic>
        <p:nvPicPr>
          <p:cNvPr id="16" name="Picture 15"/>
          <p:cNvPicPr>
            <a:picLocks noChangeAspect="1"/>
          </p:cNvPicPr>
          <p:nvPr/>
        </p:nvPicPr>
        <p:blipFill rotWithShape="1">
          <a:blip r:embed="rId11">
            <a:extLst>
              <a:ext uri="{28A0092B-C50C-407E-A947-70E740481C1C}">
                <a14:useLocalDpi xmlns:a14="http://schemas.microsoft.com/office/drawing/2010/main" val="0"/>
              </a:ext>
            </a:extLst>
          </a:blip>
          <a:srcRect l="-3" t="11762" r="11" b="4929"/>
          <a:stretch/>
        </p:blipFill>
        <p:spPr>
          <a:xfrm>
            <a:off x="9816602" y="22378289"/>
            <a:ext cx="7012800" cy="6480000"/>
          </a:xfrm>
          <a:prstGeom prst="rect">
            <a:avLst/>
          </a:prstGeom>
        </p:spPr>
      </p:pic>
      <p:sp>
        <p:nvSpPr>
          <p:cNvPr id="69" name="TextBox 68"/>
          <p:cNvSpPr txBox="1"/>
          <p:nvPr/>
        </p:nvSpPr>
        <p:spPr>
          <a:xfrm>
            <a:off x="9816602" y="28900412"/>
            <a:ext cx="7012800" cy="815351"/>
          </a:xfrm>
          <a:prstGeom prst="rect">
            <a:avLst/>
          </a:prstGeom>
          <a:noFill/>
        </p:spPr>
        <p:txBody>
          <a:bodyPr wrap="square" rtlCol="0">
            <a:spAutoFit/>
          </a:bodyPr>
          <a:lstStyle/>
          <a:p>
            <a:r>
              <a:rPr lang="en-US" sz="2349" b="1" dirty="0">
                <a:latin typeface="Garamond" charset="0"/>
                <a:ea typeface="Garamond" charset="0"/>
                <a:cs typeface="Garamond" charset="0"/>
              </a:rPr>
              <a:t>Figure </a:t>
            </a:r>
            <a:r>
              <a:rPr lang="en-US" sz="2349" b="1" dirty="0" smtClean="0">
                <a:latin typeface="Garamond" charset="0"/>
                <a:ea typeface="Garamond" charset="0"/>
                <a:cs typeface="Garamond" charset="0"/>
              </a:rPr>
              <a:t>1</a:t>
            </a:r>
            <a:r>
              <a:rPr lang="en-US" sz="2349" dirty="0" smtClean="0">
                <a:latin typeface="Garamond" charset="0"/>
                <a:ea typeface="Garamond" charset="0"/>
                <a:cs typeface="Garamond" charset="0"/>
              </a:rPr>
              <a:t>: Fit logistic model representing traditional risk score with frequency distribution and boxplot.</a:t>
            </a:r>
            <a:endParaRPr lang="en-US" sz="2349" dirty="0">
              <a:latin typeface="Garamond" charset="0"/>
              <a:ea typeface="Garamond" charset="0"/>
              <a:cs typeface="Garamond" charset="0"/>
            </a:endParaRPr>
          </a:p>
        </p:txBody>
      </p:sp>
      <p:sp>
        <p:nvSpPr>
          <p:cNvPr id="70" name="Rectangle 2"/>
          <p:cNvSpPr>
            <a:spLocks noChangeArrowheads="1"/>
          </p:cNvSpPr>
          <p:nvPr/>
        </p:nvSpPr>
        <p:spPr bwMode="auto">
          <a:xfrm>
            <a:off x="18416399" y="5534718"/>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72" name="TextBox 8"/>
          <p:cNvSpPr txBox="1">
            <a:spLocks noChangeArrowheads="1"/>
          </p:cNvSpPr>
          <p:nvPr/>
        </p:nvSpPr>
        <p:spPr bwMode="auto">
          <a:xfrm>
            <a:off x="18839967" y="5616255"/>
            <a:ext cx="6214754"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charset="0"/>
              <a:buNone/>
            </a:pPr>
            <a:r>
              <a:rPr lang="en-US" altLang="en-US" sz="3014" b="1" dirty="0" smtClean="0">
                <a:solidFill>
                  <a:schemeClr val="bg1"/>
                </a:solidFill>
                <a:latin typeface="Helvetica" charset="0"/>
                <a:ea typeface="Helvetica" charset="0"/>
                <a:cs typeface="Helvetica" charset="0"/>
              </a:rPr>
              <a:t>Traditional Risk Score </a:t>
            </a:r>
            <a:r>
              <a:rPr lang="en-US" altLang="en-US" sz="3014" b="1" smtClean="0">
                <a:solidFill>
                  <a:schemeClr val="bg1"/>
                </a:solidFill>
                <a:latin typeface="Helvetica" charset="0"/>
                <a:ea typeface="Helvetica" charset="0"/>
                <a:cs typeface="Helvetica" charset="0"/>
              </a:rPr>
              <a:t>(Cont.) </a:t>
            </a:r>
            <a:endParaRPr lang="en-US" altLang="en-US" sz="3014" b="1" dirty="0">
              <a:solidFill>
                <a:schemeClr val="bg1"/>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74" name="Rectangle 4"/>
              <p:cNvSpPr>
                <a:spLocks noChangeArrowheads="1"/>
              </p:cNvSpPr>
              <p:nvPr/>
            </p:nvSpPr>
            <p:spPr bwMode="auto">
              <a:xfrm>
                <a:off x="18445079" y="6579810"/>
                <a:ext cx="6984770" cy="29741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348" tIns="37674" rIns="75348" bIns="37674">
                <a:spAutoFit/>
              </a:bodyPr>
              <a:lstStyle>
                <a:lvl1pPr>
                  <a:lnSpc>
                    <a:spcPct val="102000"/>
                  </a:lnSpc>
                  <a:spcAft>
                    <a:spcPts val="142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4300">
                    <a:solidFill>
                      <a:srgbClr val="000000"/>
                    </a:solidFill>
                    <a:latin typeface="Calibri" charset="0"/>
                    <a:ea typeface="ＭＳ Ｐゴシック" charset="-128"/>
                    <a:cs typeface="Arial Unicode MS" charset="0"/>
                  </a:defRPr>
                </a:lvl1pPr>
                <a:lvl2pPr>
                  <a:lnSpc>
                    <a:spcPct val="102000"/>
                  </a:lnSpc>
                  <a:spcAft>
                    <a:spcPts val="113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10700">
                    <a:solidFill>
                      <a:srgbClr val="000000"/>
                    </a:solidFill>
                    <a:latin typeface="Calibri" charset="0"/>
                    <a:ea typeface="ＭＳ Ｐゴシック" charset="-128"/>
                    <a:cs typeface="Arial Unicode MS" charset="0"/>
                  </a:defRPr>
                </a:lvl2pPr>
                <a:lvl3pPr>
                  <a:lnSpc>
                    <a:spcPct val="102000"/>
                  </a:lnSpc>
                  <a:spcAft>
                    <a:spcPts val="85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3pPr>
                <a:lvl4pPr>
                  <a:lnSpc>
                    <a:spcPct val="102000"/>
                  </a:lnSpc>
                  <a:spcAft>
                    <a:spcPts val="575"/>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8900">
                    <a:solidFill>
                      <a:srgbClr val="000000"/>
                    </a:solidFill>
                    <a:latin typeface="Calibri" charset="0"/>
                    <a:ea typeface="ＭＳ Ｐゴシック" charset="-128"/>
                    <a:cs typeface="Arial Unicode MS" charset="0"/>
                  </a:defRPr>
                </a:lvl4pPr>
                <a:lvl5pPr>
                  <a:lnSpc>
                    <a:spcPct val="102000"/>
                  </a:lnSpc>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5pPr>
                <a:lvl6pPr marL="25146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6pPr>
                <a:lvl7pPr marL="29718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7pPr>
                <a:lvl8pPr marL="34290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8pPr>
                <a:lvl9pPr marL="3886200" indent="-228600" defTabSz="457200" eaLnBrk="0" fontAlgn="base" hangingPunct="0">
                  <a:lnSpc>
                    <a:spcPct val="102000"/>
                  </a:lnSpc>
                  <a:spcBef>
                    <a:spcPct val="0"/>
                  </a:spcBef>
                  <a:spcAft>
                    <a:spcPts val="288"/>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Calibri" charset="0"/>
                    <a:ea typeface="ＭＳ Ｐゴシック" charset="-128"/>
                    <a:cs typeface="Arial Unicode MS" charset="0"/>
                  </a:defRPr>
                </a:lvl9pPr>
              </a:lstStyle>
              <a:p>
                <a:pPr>
                  <a:lnSpc>
                    <a:spcPct val="100000"/>
                  </a:lnSpc>
                  <a:spcAft>
                    <a:spcPct val="0"/>
                  </a:spcAft>
                </a:pPr>
                <a:r>
                  <a:rPr lang="en-US" altLang="en-US" sz="2344" dirty="0" smtClean="0">
                    <a:latin typeface="Garamond" charset="0"/>
                    <a:ea typeface="Garamond" charset="0"/>
                    <a:cs typeface="Garamond" charset="0"/>
                  </a:rPr>
                  <a:t>	The overall random effects meta analyzed AUC was </a:t>
                </a:r>
                <a14:m>
                  <m:oMath xmlns:m="http://schemas.openxmlformats.org/officeDocument/2006/math">
                    <m:r>
                      <a:rPr lang="en-US" altLang="en-US" sz="2344" i="1" dirty="0" smtClean="0">
                        <a:latin typeface="Cambria Math" charset="0"/>
                        <a:ea typeface="Garamond" charset="0"/>
                        <a:cs typeface="Garamond" charset="0"/>
                      </a:rPr>
                      <m:t>0.61 ±0.03</m:t>
                    </m:r>
                  </m:oMath>
                </a14:m>
                <a:r>
                  <a:rPr lang="en-US" altLang="en-US" sz="2344" dirty="0">
                    <a:latin typeface="Garamond" charset="0"/>
                    <a:ea typeface="Garamond" charset="0"/>
                    <a:cs typeface="Garamond" charset="0"/>
                  </a:rPr>
                  <a:t> </a:t>
                </a:r>
                <a:r>
                  <a:rPr lang="en-US" altLang="en-US" sz="2344" dirty="0" smtClean="0">
                    <a:latin typeface="Garamond" charset="0"/>
                    <a:ea typeface="Garamond" charset="0"/>
                    <a:cs typeface="Garamond" charset="0"/>
                  </a:rPr>
                  <a:t>for </a:t>
                </a:r>
                <a14:m>
                  <m:oMath xmlns:m="http://schemas.openxmlformats.org/officeDocument/2006/math">
                    <m:sSub>
                      <m:sSubPr>
                        <m:ctrlPr>
                          <a:rPr lang="en-CA" altLang="en-US" sz="2344" b="0" i="1" dirty="0" smtClean="0">
                            <a:latin typeface="Cambria Math" charset="0"/>
                            <a:ea typeface="Garamond" charset="0"/>
                            <a:cs typeface="Garamond" charset="0"/>
                          </a:rPr>
                        </m:ctrlPr>
                      </m:sSubPr>
                      <m:e>
                        <m:acc>
                          <m:accPr>
                            <m:chr m:val="̂"/>
                            <m:ctrlPr>
                              <a:rPr lang="en-CA" altLang="en-US" sz="2344" b="0" i="1" smtClean="0">
                                <a:latin typeface="Cambria Math" charset="0"/>
                                <a:ea typeface="Garamond" charset="0"/>
                                <a:cs typeface="Garamond" charset="0"/>
                              </a:rPr>
                            </m:ctrlPr>
                          </m:accPr>
                          <m:e>
                            <m:r>
                              <a:rPr lang="en-CA" altLang="en-US" sz="2344" b="0" i="1" smtClean="0">
                                <a:latin typeface="Cambria Math" charset="0"/>
                                <a:ea typeface="Garamond" charset="0"/>
                                <a:cs typeface="Garamond" charset="0"/>
                              </a:rPr>
                              <m:t>𝑆</m:t>
                            </m:r>
                          </m:e>
                        </m:acc>
                      </m:e>
                      <m:sub>
                        <m:r>
                          <a:rPr lang="en-CA" altLang="en-US" sz="2344" b="0" i="1" dirty="0" smtClean="0">
                            <a:latin typeface="Cambria Math" charset="0"/>
                            <a:ea typeface="Garamond" charset="0"/>
                            <a:cs typeface="Garamond" charset="0"/>
                          </a:rPr>
                          <m:t>𝑇𝑅𝑆</m:t>
                        </m:r>
                      </m:sub>
                    </m:sSub>
                  </m:oMath>
                </a14:m>
                <a:r>
                  <a:rPr lang="en-US" altLang="en-US" sz="2344" dirty="0" smtClean="0">
                    <a:latin typeface="Garamond" charset="0"/>
                    <a:ea typeface="Garamond" charset="0"/>
                    <a:cs typeface="Garamond" charset="0"/>
                  </a:rPr>
                  <a:t>, </a:t>
                </a:r>
                <a:r>
                  <a:rPr lang="en-US" altLang="en-US" sz="2344" dirty="0">
                    <a:latin typeface="Garamond" charset="0"/>
                    <a:ea typeface="Garamond" charset="0"/>
                    <a:cs typeface="Garamond" charset="0"/>
                  </a:rPr>
                  <a:t>with an average </a:t>
                </a:r>
                <a:r>
                  <a:rPr lang="en-US" altLang="en-US" sz="2344" dirty="0" err="1">
                    <a:latin typeface="Garamond" charset="0"/>
                    <a:ea typeface="Garamond" charset="0"/>
                    <a:cs typeface="Garamond" charset="0"/>
                  </a:rPr>
                  <a:t>NagelKerke’s</a:t>
                </a:r>
                <a:r>
                  <a:rPr lang="en-US" altLang="en-US" sz="2344" dirty="0">
                    <a:latin typeface="Garamond" charset="0"/>
                    <a:ea typeface="Garamond" charset="0"/>
                    <a:cs typeface="Garamond" charset="0"/>
                  </a:rPr>
                  <a:t> Pseudo-</a:t>
                </a:r>
                <a14:m>
                  <m:oMath xmlns:m="http://schemas.openxmlformats.org/officeDocument/2006/math">
                    <m:sSup>
                      <m:sSupPr>
                        <m:ctrlPr>
                          <a:rPr lang="en-CA" altLang="en-US" sz="2344" b="0" i="1" dirty="0" smtClean="0">
                            <a:latin typeface="Cambria Math" charset="0"/>
                            <a:ea typeface="Garamond" charset="0"/>
                            <a:cs typeface="Garamond" charset="0"/>
                          </a:rPr>
                        </m:ctrlPr>
                      </m:sSupPr>
                      <m:e>
                        <m:r>
                          <a:rPr lang="en-US" altLang="en-US" sz="2344" i="1" dirty="0" smtClean="0">
                            <a:latin typeface="Cambria Math" charset="0"/>
                            <a:ea typeface="Garamond" charset="0"/>
                            <a:cs typeface="Garamond" charset="0"/>
                          </a:rPr>
                          <m:t>𝑅</m:t>
                        </m:r>
                      </m:e>
                      <m:sup>
                        <m:r>
                          <a:rPr lang="en-CA" altLang="en-US" sz="2344" b="0" i="1" dirty="0" smtClean="0">
                            <a:latin typeface="Cambria Math" charset="0"/>
                            <a:ea typeface="Garamond" charset="0"/>
                            <a:cs typeface="Garamond" charset="0"/>
                          </a:rPr>
                          <m:t>2</m:t>
                        </m:r>
                      </m:sup>
                    </m:sSup>
                    <m:r>
                      <a:rPr lang="en-CA" altLang="en-US" sz="2344" b="0" i="0" dirty="0" smtClean="0">
                        <a:latin typeface="Cambria Math" charset="0"/>
                        <a:ea typeface="Garamond" charset="0"/>
                        <a:cs typeface="Garamond" charset="0"/>
                      </a:rPr>
                      <m:t> </m:t>
                    </m:r>
                  </m:oMath>
                </a14:m>
                <a:r>
                  <a:rPr lang="en-US" altLang="en-US" sz="2344" dirty="0" smtClean="0">
                    <a:latin typeface="Garamond" charset="0"/>
                    <a:ea typeface="Garamond" charset="0"/>
                    <a:cs typeface="Garamond" charset="0"/>
                  </a:rPr>
                  <a:t>of 0.047, a moderately well fit model.</a:t>
                </a:r>
              </a:p>
              <a:p>
                <a:pPr>
                  <a:lnSpc>
                    <a:spcPct val="100000"/>
                  </a:lnSpc>
                  <a:spcAft>
                    <a:spcPct val="0"/>
                  </a:spcAft>
                </a:pPr>
                <a:r>
                  <a:rPr lang="en-US" altLang="en-US" sz="2344" dirty="0" smtClean="0">
                    <a:latin typeface="Garamond" charset="0"/>
                    <a:ea typeface="Garamond" charset="0"/>
                    <a:cs typeface="Garamond" charset="0"/>
                  </a:rPr>
                  <a:t>	As </a:t>
                </a:r>
                <a:r>
                  <a:rPr lang="en-US" altLang="en-US" sz="2344" dirty="0">
                    <a:latin typeface="Garamond" charset="0"/>
                    <a:ea typeface="Garamond" charset="0"/>
                    <a:cs typeface="Garamond" charset="0"/>
                  </a:rPr>
                  <a:t>increasing the number of SNP in the score will always increase the fit of the model, we compare the 202 FDR significant loci to </a:t>
                </a:r>
                <a:r>
                  <a:rPr lang="en-US" altLang="en-US" sz="2344" dirty="0" smtClean="0">
                    <a:latin typeface="Garamond" charset="0"/>
                    <a:ea typeface="Garamond" charset="0"/>
                    <a:cs typeface="Garamond" charset="0"/>
                  </a:rPr>
                  <a:t>scores constructed through randomly </a:t>
                </a:r>
                <a:r>
                  <a:rPr lang="en-US" altLang="en-US" sz="2344" dirty="0">
                    <a:latin typeface="Garamond" charset="0"/>
                    <a:ea typeface="Garamond" charset="0"/>
                    <a:cs typeface="Garamond" charset="0"/>
                  </a:rPr>
                  <a:t>selected loci in 1000 bootstraps in </a:t>
                </a:r>
                <a:r>
                  <a:rPr lang="en-US" altLang="en-US" sz="2344" b="1" dirty="0">
                    <a:latin typeface="Garamond" charset="0"/>
                    <a:ea typeface="Garamond" charset="0"/>
                    <a:cs typeface="Garamond" charset="0"/>
                  </a:rPr>
                  <a:t>Figure 2</a:t>
                </a:r>
                <a:r>
                  <a:rPr lang="en-US" altLang="en-US" sz="2344" dirty="0" smtClean="0">
                    <a:latin typeface="Garamond" charset="0"/>
                    <a:ea typeface="Garamond" charset="0"/>
                    <a:cs typeface="Garamond" charset="0"/>
                  </a:rPr>
                  <a:t>.</a:t>
                </a:r>
                <a:endParaRPr lang="en-US" altLang="en-US" sz="2344" dirty="0">
                  <a:latin typeface="Garamond" charset="0"/>
                  <a:ea typeface="Garamond" charset="0"/>
                  <a:cs typeface="Garamond" charset="0"/>
                </a:endParaRPr>
              </a:p>
              <a:p>
                <a:pPr>
                  <a:lnSpc>
                    <a:spcPct val="100000"/>
                  </a:lnSpc>
                  <a:spcAft>
                    <a:spcPct val="0"/>
                  </a:spcAft>
                </a:pPr>
                <a:endParaRPr lang="en-US" altLang="en-US" sz="2344" dirty="0">
                  <a:latin typeface="Garamond" charset="0"/>
                  <a:ea typeface="Garamond" charset="0"/>
                  <a:cs typeface="Garamond" charset="0"/>
                </a:endParaRPr>
              </a:p>
            </p:txBody>
          </p:sp>
        </mc:Choice>
        <mc:Fallback xmlns="">
          <p:sp>
            <p:nvSpPr>
              <p:cNvPr id="74" name="Rectangle 4"/>
              <p:cNvSpPr>
                <a:spLocks noRot="1" noChangeAspect="1" noMove="1" noResize="1" noEditPoints="1" noAdjustHandles="1" noChangeArrowheads="1" noChangeShapeType="1" noTextEdit="1"/>
              </p:cNvSpPr>
              <p:nvPr/>
            </p:nvSpPr>
            <p:spPr bwMode="auto">
              <a:xfrm>
                <a:off x="18445079" y="6579810"/>
                <a:ext cx="6984770" cy="2974185"/>
              </a:xfrm>
              <a:prstGeom prst="rect">
                <a:avLst/>
              </a:prstGeom>
              <a:blipFill rotWithShape="0">
                <a:blip r:embed="rId12"/>
                <a:stretch>
                  <a:fillRect l="-1571" t="-3689" r="-6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7" name="Picture 16"/>
          <p:cNvPicPr>
            <a:picLocks noChangeAspect="1"/>
          </p:cNvPicPr>
          <p:nvPr/>
        </p:nvPicPr>
        <p:blipFill rotWithShape="1">
          <a:blip r:embed="rId13">
            <a:extLst>
              <a:ext uri="{28A0092B-C50C-407E-A947-70E740481C1C}">
                <a14:useLocalDpi xmlns:a14="http://schemas.microsoft.com/office/drawing/2010/main" val="0"/>
              </a:ext>
            </a:extLst>
          </a:blip>
          <a:srcRect t="9480" b="-920"/>
          <a:stretch/>
        </p:blipFill>
        <p:spPr>
          <a:xfrm>
            <a:off x="18850770" y="9383339"/>
            <a:ext cx="5956300" cy="7560000"/>
          </a:xfrm>
          <a:prstGeom prst="rect">
            <a:avLst/>
          </a:prstGeom>
        </p:spPr>
      </p:pic>
      <p:sp>
        <p:nvSpPr>
          <p:cNvPr id="76" name="Rectangle 2"/>
          <p:cNvSpPr>
            <a:spLocks noChangeArrowheads="1"/>
          </p:cNvSpPr>
          <p:nvPr/>
        </p:nvSpPr>
        <p:spPr bwMode="auto">
          <a:xfrm>
            <a:off x="18416399" y="17949975"/>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82" name="TextBox 8"/>
          <p:cNvSpPr txBox="1">
            <a:spLocks noChangeArrowheads="1"/>
          </p:cNvSpPr>
          <p:nvPr/>
        </p:nvSpPr>
        <p:spPr bwMode="auto">
          <a:xfrm>
            <a:off x="18839967" y="18031512"/>
            <a:ext cx="6214754"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charset="0"/>
              <a:buNone/>
            </a:pPr>
            <a:r>
              <a:rPr lang="en-US" altLang="en-US" sz="3014" b="1" dirty="0" err="1" smtClean="0">
                <a:solidFill>
                  <a:schemeClr val="bg1"/>
                </a:solidFill>
                <a:latin typeface="Helvetica" charset="0"/>
                <a:ea typeface="Helvetica" charset="0"/>
                <a:cs typeface="Helvetica" charset="0"/>
              </a:rPr>
              <a:t>Cardiometabolic</a:t>
            </a:r>
            <a:r>
              <a:rPr lang="en-US" altLang="en-US" sz="3014" b="1" dirty="0" smtClean="0">
                <a:solidFill>
                  <a:schemeClr val="bg1"/>
                </a:solidFill>
                <a:latin typeface="Helvetica" charset="0"/>
                <a:ea typeface="Helvetica" charset="0"/>
                <a:cs typeface="Helvetica" charset="0"/>
              </a:rPr>
              <a:t> Risk Score</a:t>
            </a:r>
            <a:endParaRPr lang="en-US" altLang="en-US" sz="3014" b="1" dirty="0">
              <a:solidFill>
                <a:schemeClr val="bg1"/>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88" name="TextBox 87"/>
              <p:cNvSpPr txBox="1"/>
              <p:nvPr/>
            </p:nvSpPr>
            <p:spPr>
              <a:xfrm>
                <a:off x="18445079" y="18958821"/>
                <a:ext cx="6984770" cy="4430444"/>
              </a:xfrm>
              <a:prstGeom prst="rect">
                <a:avLst/>
              </a:prstGeom>
              <a:noFill/>
            </p:spPr>
            <p:txBody>
              <a:bodyPr wrap="square" rtlCol="0">
                <a:spAutoFit/>
              </a:bodyPr>
              <a:lstStyle/>
              <a:p>
                <a:r>
                  <a:rPr lang="en-CA" sz="2349" dirty="0" smtClean="0">
                    <a:latin typeface="Garamond" charset="0"/>
                    <a:ea typeface="Garamond" charset="0"/>
                    <a:cs typeface="Garamond" charset="0"/>
                  </a:rPr>
                  <a:t>      It was found that the CMB risk score composing only the CAD and BMI risk loci fit the model the best, so it will be examined in detail from here out.</a:t>
                </a:r>
              </a:p>
              <a:p>
                <a:r>
                  <a:rPr lang="en-CA" sz="2349" dirty="0">
                    <a:latin typeface="Garamond" charset="0"/>
                    <a:ea typeface="Garamond" charset="0"/>
                    <a:cs typeface="Garamond" charset="0"/>
                  </a:rPr>
                  <a:t> </a:t>
                </a:r>
                <a:r>
                  <a:rPr lang="en-CA" sz="2349" dirty="0" smtClean="0">
                    <a:latin typeface="Garamond" charset="0"/>
                    <a:ea typeface="Garamond" charset="0"/>
                    <a:cs typeface="Garamond" charset="0"/>
                  </a:rPr>
                  <a:t>    In </a:t>
                </a:r>
                <a:r>
                  <a:rPr lang="en-CA" sz="2349" dirty="0">
                    <a:latin typeface="Garamond" charset="0"/>
                    <a:ea typeface="Garamond" charset="0"/>
                    <a:cs typeface="Garamond" charset="0"/>
                  </a:rPr>
                  <a:t>permutation analyses, each of the scores performed significantly better than an equivalent number of randomly selected </a:t>
                </a:r>
                <a:r>
                  <a:rPr lang="en-CA" sz="2349" dirty="0" smtClean="0">
                    <a:latin typeface="Garamond" charset="0"/>
                    <a:ea typeface="Garamond" charset="0"/>
                    <a:cs typeface="Garamond" charset="0"/>
                  </a:rPr>
                  <a:t>SNP </a:t>
                </a:r>
                <a:r>
                  <a:rPr lang="en-CA" sz="2349" dirty="0">
                    <a:latin typeface="Garamond" charset="0"/>
                    <a:ea typeface="Garamond" charset="0"/>
                    <a:cs typeface="Garamond" charset="0"/>
                  </a:rPr>
                  <a:t>in 1000 </a:t>
                </a:r>
                <a:r>
                  <a:rPr lang="en-CA" sz="2349" dirty="0" smtClean="0">
                    <a:latin typeface="Garamond" charset="0"/>
                    <a:ea typeface="Garamond" charset="0"/>
                    <a:cs typeface="Garamond" charset="0"/>
                  </a:rPr>
                  <a:t>bootstraps, similar to </a:t>
                </a:r>
                <a:r>
                  <a:rPr lang="en-CA" sz="2349" b="1" dirty="0" smtClean="0">
                    <a:latin typeface="Garamond" charset="0"/>
                    <a:ea typeface="Garamond" charset="0"/>
                    <a:cs typeface="Garamond" charset="0"/>
                  </a:rPr>
                  <a:t>Figure 2.</a:t>
                </a:r>
                <a:r>
                  <a:rPr lang="en-CA" sz="2349" dirty="0" smtClean="0">
                    <a:latin typeface="Garamond" charset="0"/>
                    <a:ea typeface="Garamond" charset="0"/>
                    <a:cs typeface="Garamond" charset="0"/>
                  </a:rPr>
                  <a:t> </a:t>
                </a:r>
              </a:p>
              <a:p>
                <a:r>
                  <a:rPr lang="en-CA" sz="2349" dirty="0" smtClean="0">
                    <a:latin typeface="Garamond" charset="0"/>
                    <a:ea typeface="Garamond" charset="0"/>
                    <a:cs typeface="Garamond" charset="0"/>
                  </a:rPr>
                  <a:t>      The overall random effect meta analyzed AUC ROC was found to be 0.65 [0.64, 0.67], a significant (</a:t>
                </a:r>
                <a14:m>
                  <m:oMath xmlns:m="http://schemas.openxmlformats.org/officeDocument/2006/math">
                    <m:r>
                      <a:rPr lang="en-CA" sz="2349" b="0" i="1" smtClean="0">
                        <a:latin typeface="Cambria Math" charset="0"/>
                        <a:ea typeface="Garamond" charset="0"/>
                        <a:cs typeface="Garamond" charset="0"/>
                      </a:rPr>
                      <m:t>𝑃</m:t>
                    </m:r>
                    <m:r>
                      <a:rPr lang="en-CA" sz="2349" b="0" i="1" smtClean="0">
                        <a:latin typeface="Cambria Math" charset="0"/>
                        <a:ea typeface="Garamond" charset="0"/>
                        <a:cs typeface="Garamond" charset="0"/>
                      </a:rPr>
                      <m:t>&lt;2.2 ×</m:t>
                    </m:r>
                    <m:sSup>
                      <m:sSupPr>
                        <m:ctrlPr>
                          <a:rPr lang="en-CA" sz="2349" b="0" i="1" smtClean="0">
                            <a:latin typeface="Cambria Math" charset="0"/>
                            <a:ea typeface="Garamond" charset="0"/>
                            <a:cs typeface="Garamond" charset="0"/>
                          </a:rPr>
                        </m:ctrlPr>
                      </m:sSupPr>
                      <m:e>
                        <m:r>
                          <a:rPr lang="en-CA" sz="2349" b="0" i="1" smtClean="0">
                            <a:latin typeface="Cambria Math" charset="0"/>
                            <a:ea typeface="Garamond" charset="0"/>
                            <a:cs typeface="Garamond" charset="0"/>
                          </a:rPr>
                          <m:t>10</m:t>
                        </m:r>
                      </m:e>
                      <m:sup>
                        <m:r>
                          <a:rPr lang="en-CA" sz="2349" b="0" i="1" smtClean="0">
                            <a:latin typeface="Cambria Math" charset="0"/>
                            <a:ea typeface="Garamond" charset="0"/>
                            <a:cs typeface="Garamond" charset="0"/>
                          </a:rPr>
                          <m:t>−16</m:t>
                        </m:r>
                      </m:sup>
                    </m:sSup>
                  </m:oMath>
                </a14:m>
                <a:r>
                  <a:rPr lang="en-US" sz="2349" dirty="0" smtClean="0">
                    <a:latin typeface="Garamond" charset="0"/>
                    <a:ea typeface="Garamond" charset="0"/>
                    <a:cs typeface="Garamond" charset="0"/>
                  </a:rPr>
                  <a:t>) improvement on the previous model through bootstrap and Delong et </a:t>
                </a:r>
                <a:r>
                  <a:rPr lang="en-US" sz="2349" dirty="0" err="1" smtClean="0">
                    <a:latin typeface="Garamond" charset="0"/>
                    <a:ea typeface="Garamond" charset="0"/>
                    <a:cs typeface="Garamond" charset="0"/>
                  </a:rPr>
                  <a:t>al’s</a:t>
                </a:r>
                <a:r>
                  <a:rPr lang="en-US" sz="2349" dirty="0" smtClean="0">
                    <a:latin typeface="Garamond" charset="0"/>
                    <a:ea typeface="Garamond" charset="0"/>
                    <a:cs typeface="Garamond" charset="0"/>
                  </a:rPr>
                  <a:t> test for correlated ROC Curves.</a:t>
                </a:r>
                <a:endParaRPr lang="en-US" sz="2349" dirty="0">
                  <a:latin typeface="Garamond" charset="0"/>
                  <a:ea typeface="Garamond" charset="0"/>
                  <a:cs typeface="Garamond" charset="0"/>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18445079" y="18958821"/>
                <a:ext cx="6984770" cy="4430444"/>
              </a:xfrm>
              <a:prstGeom prst="rect">
                <a:avLst/>
              </a:prstGeom>
              <a:blipFill rotWithShape="0">
                <a:blip r:embed="rId14"/>
                <a:stretch>
                  <a:fillRect l="-1309" t="-1100" r="-785" b="-2201"/>
                </a:stretch>
              </a:blipFill>
            </p:spPr>
            <p:txBody>
              <a:bodyPr/>
              <a:lstStyle/>
              <a:p>
                <a:r>
                  <a:rPr lang="en-US">
                    <a:noFill/>
                  </a:rPr>
                  <a:t> </a:t>
                </a:r>
              </a:p>
            </p:txBody>
          </p:sp>
        </mc:Fallback>
      </mc:AlternateContent>
      <p:pic>
        <p:nvPicPr>
          <p:cNvPr id="18" name="Picture 17"/>
          <p:cNvPicPr>
            <a:picLocks noChangeAspect="1"/>
          </p:cNvPicPr>
          <p:nvPr/>
        </p:nvPicPr>
        <p:blipFill rotWithShape="1">
          <a:blip r:embed="rId15">
            <a:extLst>
              <a:ext uri="{28A0092B-C50C-407E-A947-70E740481C1C}">
                <a14:useLocalDpi xmlns:a14="http://schemas.microsoft.com/office/drawing/2010/main" val="0"/>
              </a:ext>
            </a:extLst>
          </a:blip>
          <a:srcRect t="24502" b="1477"/>
          <a:stretch/>
        </p:blipFill>
        <p:spPr>
          <a:xfrm>
            <a:off x="18445125" y="23471979"/>
            <a:ext cx="6994767" cy="5742260"/>
          </a:xfrm>
          <a:prstGeom prst="rect">
            <a:avLst/>
          </a:prstGeom>
        </p:spPr>
      </p:pic>
      <p:sp>
        <p:nvSpPr>
          <p:cNvPr id="89" name="TextBox 88"/>
          <p:cNvSpPr txBox="1"/>
          <p:nvPr/>
        </p:nvSpPr>
        <p:spPr>
          <a:xfrm>
            <a:off x="18445079" y="29363026"/>
            <a:ext cx="6984770" cy="1538370"/>
          </a:xfrm>
          <a:prstGeom prst="rect">
            <a:avLst/>
          </a:prstGeom>
          <a:noFill/>
        </p:spPr>
        <p:txBody>
          <a:bodyPr wrap="square" rtlCol="0">
            <a:spAutoFit/>
          </a:bodyPr>
          <a:lstStyle/>
          <a:p>
            <a:r>
              <a:rPr lang="en-US" sz="2349" b="1" dirty="0">
                <a:latin typeface="Garamond" charset="0"/>
                <a:ea typeface="Garamond" charset="0"/>
                <a:cs typeface="Garamond" charset="0"/>
              </a:rPr>
              <a:t>Figure </a:t>
            </a:r>
            <a:r>
              <a:rPr lang="en-US" sz="2349" b="1" dirty="0" smtClean="0">
                <a:latin typeface="Garamond" charset="0"/>
                <a:ea typeface="Garamond" charset="0"/>
                <a:cs typeface="Garamond" charset="0"/>
              </a:rPr>
              <a:t>3</a:t>
            </a:r>
            <a:r>
              <a:rPr lang="en-US" sz="2349" dirty="0" smtClean="0">
                <a:latin typeface="Garamond" charset="0"/>
                <a:ea typeface="Garamond" charset="0"/>
                <a:cs typeface="Garamond" charset="0"/>
              </a:rPr>
              <a:t>:  Random Effect Meta Analysis of area under the receiver operator characteristic curve for </a:t>
            </a:r>
            <a:r>
              <a:rPr lang="en-US" sz="2349" dirty="0" err="1" smtClean="0">
                <a:latin typeface="Garamond" charset="0"/>
                <a:ea typeface="Garamond" charset="0"/>
                <a:cs typeface="Garamond" charset="0"/>
              </a:rPr>
              <a:t>cardiometabolic</a:t>
            </a:r>
            <a:r>
              <a:rPr lang="en-US" sz="2349" dirty="0" smtClean="0">
                <a:latin typeface="Garamond" charset="0"/>
                <a:ea typeface="Garamond" charset="0"/>
                <a:cs typeface="Garamond" charset="0"/>
              </a:rPr>
              <a:t> risk score predicting CAD in four cohorts.</a:t>
            </a:r>
            <a:endParaRPr lang="en-US" sz="2349" dirty="0">
              <a:latin typeface="Garamond" charset="0"/>
              <a:ea typeface="Garamond" charset="0"/>
              <a:cs typeface="Garamond" charset="0"/>
            </a:endParaRPr>
          </a:p>
        </p:txBody>
      </p:sp>
      <p:sp>
        <p:nvSpPr>
          <p:cNvPr id="90" name="Rectangle 2"/>
          <p:cNvSpPr>
            <a:spLocks noChangeArrowheads="1"/>
          </p:cNvSpPr>
          <p:nvPr/>
        </p:nvSpPr>
        <p:spPr bwMode="auto">
          <a:xfrm>
            <a:off x="27073555" y="9944698"/>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91" name="TextBox 8"/>
          <p:cNvSpPr txBox="1">
            <a:spLocks noChangeArrowheads="1"/>
          </p:cNvSpPr>
          <p:nvPr/>
        </p:nvSpPr>
        <p:spPr bwMode="auto">
          <a:xfrm>
            <a:off x="27115106" y="10048441"/>
            <a:ext cx="6917669"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charset="0"/>
              <a:buNone/>
            </a:pPr>
            <a:r>
              <a:rPr lang="en-US" altLang="en-US" sz="3014" b="1" dirty="0" smtClean="0">
                <a:solidFill>
                  <a:schemeClr val="bg1"/>
                </a:solidFill>
                <a:latin typeface="Helvetica" charset="0"/>
                <a:ea typeface="Helvetica" charset="0"/>
                <a:cs typeface="Helvetica" charset="0"/>
              </a:rPr>
              <a:t>Optimal </a:t>
            </a:r>
            <a:r>
              <a:rPr lang="en-US" altLang="en-US" sz="3014" b="1" dirty="0" err="1" smtClean="0">
                <a:solidFill>
                  <a:schemeClr val="bg1"/>
                </a:solidFill>
                <a:latin typeface="Helvetica" charset="0"/>
                <a:ea typeface="Helvetica" charset="0"/>
                <a:cs typeface="Helvetica" charset="0"/>
              </a:rPr>
              <a:t>Cardiometabolic</a:t>
            </a:r>
            <a:r>
              <a:rPr lang="en-US" altLang="en-US" sz="3014" b="1" dirty="0" smtClean="0">
                <a:solidFill>
                  <a:schemeClr val="bg1"/>
                </a:solidFill>
                <a:latin typeface="Helvetica" charset="0"/>
                <a:ea typeface="Helvetica" charset="0"/>
                <a:cs typeface="Helvetica" charset="0"/>
              </a:rPr>
              <a:t> Risk Score</a:t>
            </a:r>
            <a:endParaRPr lang="en-US" altLang="en-US" sz="3014" b="1" dirty="0">
              <a:solidFill>
                <a:schemeClr val="bg1"/>
              </a:solidFill>
              <a:latin typeface="Helvetica" charset="0"/>
              <a:ea typeface="Helvetica" charset="0"/>
              <a:cs typeface="Helvetica" charset="0"/>
            </a:endParaRPr>
          </a:p>
        </p:txBody>
      </p:sp>
      <p:sp>
        <p:nvSpPr>
          <p:cNvPr id="94" name="TextBox 93"/>
          <p:cNvSpPr txBox="1"/>
          <p:nvPr/>
        </p:nvSpPr>
        <p:spPr>
          <a:xfrm>
            <a:off x="27115106" y="10920038"/>
            <a:ext cx="6971899" cy="453842"/>
          </a:xfrm>
          <a:prstGeom prst="rect">
            <a:avLst/>
          </a:prstGeom>
          <a:noFill/>
        </p:spPr>
        <p:txBody>
          <a:bodyPr wrap="square" rtlCol="0">
            <a:spAutoFit/>
          </a:bodyPr>
          <a:lstStyle/>
          <a:p>
            <a:r>
              <a:rPr lang="en-US" sz="2349" dirty="0">
                <a:latin typeface="Garamond" charset="0"/>
                <a:ea typeface="Garamond" charset="0"/>
                <a:cs typeface="Garamond" charset="0"/>
              </a:rPr>
              <a:t> </a:t>
            </a:r>
            <a:r>
              <a:rPr lang="en-US" sz="2349" dirty="0" smtClean="0">
                <a:latin typeface="Garamond" charset="0"/>
                <a:ea typeface="Garamond" charset="0"/>
                <a:cs typeface="Garamond" charset="0"/>
              </a:rPr>
              <a:t>     Optimal P value cutoffs are displayed in </a:t>
            </a:r>
            <a:r>
              <a:rPr lang="en-US" sz="2349" b="1" dirty="0" smtClean="0">
                <a:latin typeface="Garamond" charset="0"/>
                <a:ea typeface="Garamond" charset="0"/>
                <a:cs typeface="Garamond" charset="0"/>
              </a:rPr>
              <a:t>Table 1</a:t>
            </a:r>
            <a:r>
              <a:rPr lang="en-US" sz="2349" dirty="0" smtClean="0">
                <a:latin typeface="Garamond" charset="0"/>
                <a:ea typeface="Garamond" charset="0"/>
                <a:cs typeface="Garamond" charset="0"/>
              </a:rPr>
              <a:t>. </a:t>
            </a:r>
            <a:endParaRPr lang="en-US" sz="2349" dirty="0">
              <a:latin typeface="Garamond" charset="0"/>
              <a:ea typeface="Garamond" charset="0"/>
              <a:cs typeface="Garamond"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1148565241"/>
              </p:ext>
            </p:extLst>
          </p:nvPr>
        </p:nvGraphicFramePr>
        <p:xfrm>
          <a:off x="27121445" y="11465642"/>
          <a:ext cx="6959220" cy="2057245"/>
        </p:xfrm>
        <a:graphic>
          <a:graphicData uri="http://schemas.openxmlformats.org/drawingml/2006/table">
            <a:tbl>
              <a:tblPr firstRow="1" bandRow="1">
                <a:tableStyleId>{72833802-FEF1-4C79-8D5D-14CF1EAF98D9}</a:tableStyleId>
              </a:tblPr>
              <a:tblGrid>
                <a:gridCol w="1391844"/>
                <a:gridCol w="1391844"/>
                <a:gridCol w="1391844"/>
                <a:gridCol w="1391844"/>
                <a:gridCol w="1391844"/>
              </a:tblGrid>
              <a:tr h="411449">
                <a:tc>
                  <a:txBody>
                    <a:bodyPr/>
                    <a:lstStyle/>
                    <a:p>
                      <a:endParaRPr lang="en-US" sz="2500" dirty="0">
                        <a:solidFill>
                          <a:sysClr val="windowText" lastClr="000000"/>
                        </a:solidFill>
                      </a:endParaRPr>
                    </a:p>
                  </a:txBody>
                  <a:tcPr marL="27116" marR="27116" marT="13558" marB="13558">
                    <a:lnL w="6350" cap="flat" cmpd="sng" algn="ctr">
                      <a:noFill/>
                      <a:prstDash val="solid"/>
                      <a:miter lim="800000"/>
                    </a:lnL>
                    <a:lnR>
                      <a:noFill/>
                    </a:lnR>
                    <a:lnT w="12700" cap="flat" cmpd="sng" algn="ctr">
                      <a:solidFill>
                        <a:srgbClr val="B52A45"/>
                      </a:solidFill>
                      <a:prstDash val="solid"/>
                      <a:round/>
                      <a:headEnd type="none" w="med" len="med"/>
                      <a:tailEnd type="none" w="med" len="med"/>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500" dirty="0" err="1" smtClean="0">
                          <a:solidFill>
                            <a:sysClr val="windowText" lastClr="000000"/>
                          </a:solidFill>
                        </a:rPr>
                        <a:t>LDLc</a:t>
                      </a:r>
                      <a:endParaRPr lang="en-US" sz="2500" dirty="0">
                        <a:solidFill>
                          <a:sysClr val="windowText" lastClr="000000"/>
                        </a:solidFill>
                      </a:endParaRPr>
                    </a:p>
                  </a:txBody>
                  <a:tcPr marL="27116" marR="27116" marT="13558" marB="13558">
                    <a:lnL>
                      <a:noFill/>
                    </a:lnL>
                    <a:lnR>
                      <a:noFill/>
                    </a:lnR>
                    <a:lnT w="12700" cap="flat" cmpd="sng" algn="ctr">
                      <a:solidFill>
                        <a:srgbClr val="B52A45"/>
                      </a:solidFill>
                      <a:prstDash val="solid"/>
                      <a:round/>
                      <a:headEnd type="none" w="med" len="med"/>
                      <a:tailEnd type="none" w="med" len="med"/>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500" dirty="0" err="1" smtClean="0">
                          <a:solidFill>
                            <a:sysClr val="windowText" lastClr="000000"/>
                          </a:solidFill>
                        </a:rPr>
                        <a:t>HDLc</a:t>
                      </a:r>
                      <a:endParaRPr lang="en-US" sz="2500" dirty="0">
                        <a:solidFill>
                          <a:sysClr val="windowText" lastClr="000000"/>
                        </a:solidFill>
                      </a:endParaRPr>
                    </a:p>
                  </a:txBody>
                  <a:tcPr marL="27116" marR="27116" marT="13558" marB="13558">
                    <a:lnL>
                      <a:noFill/>
                    </a:lnL>
                    <a:lnR>
                      <a:noFill/>
                    </a:lnR>
                    <a:lnT w="12700" cap="flat" cmpd="sng" algn="ctr">
                      <a:solidFill>
                        <a:srgbClr val="B52A45"/>
                      </a:solidFill>
                      <a:prstDash val="solid"/>
                      <a:round/>
                      <a:headEnd type="none" w="med" len="med"/>
                      <a:tailEnd type="none" w="med" len="med"/>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500" dirty="0" smtClean="0">
                          <a:solidFill>
                            <a:sysClr val="windowText" lastClr="000000"/>
                          </a:solidFill>
                        </a:rPr>
                        <a:t>TG</a:t>
                      </a:r>
                      <a:endParaRPr lang="en-US" sz="2500" dirty="0">
                        <a:solidFill>
                          <a:sysClr val="windowText" lastClr="000000"/>
                        </a:solidFill>
                      </a:endParaRPr>
                    </a:p>
                  </a:txBody>
                  <a:tcPr marL="27116" marR="27116" marT="13558" marB="13558">
                    <a:lnL>
                      <a:noFill/>
                    </a:lnL>
                    <a:lnR>
                      <a:noFill/>
                    </a:lnR>
                    <a:lnT w="12700" cap="flat" cmpd="sng" algn="ctr">
                      <a:solidFill>
                        <a:srgbClr val="B52A45"/>
                      </a:solidFill>
                      <a:prstDash val="solid"/>
                      <a:round/>
                      <a:headEnd type="none" w="med" len="med"/>
                      <a:tailEnd type="none" w="med" len="med"/>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500" dirty="0" smtClean="0">
                          <a:solidFill>
                            <a:sysClr val="windowText" lastClr="000000"/>
                          </a:solidFill>
                        </a:rPr>
                        <a:t>BMI</a:t>
                      </a:r>
                      <a:endParaRPr lang="en-US" sz="2500" dirty="0">
                        <a:solidFill>
                          <a:sysClr val="windowText" lastClr="000000"/>
                        </a:solidFill>
                      </a:endParaRPr>
                    </a:p>
                  </a:txBody>
                  <a:tcPr marL="27116" marR="27116" marT="13558" marB="13558">
                    <a:lnL>
                      <a:noFill/>
                    </a:lnL>
                    <a:lnR w="6350" cap="flat" cmpd="sng" algn="ctr">
                      <a:noFill/>
                      <a:prstDash val="solid"/>
                      <a:miter lim="800000"/>
                    </a:lnR>
                    <a:lnT w="12700" cap="flat" cmpd="sng" algn="ctr">
                      <a:solidFill>
                        <a:srgbClr val="B52A45"/>
                      </a:solidFill>
                      <a:prstDash val="solid"/>
                      <a:round/>
                      <a:headEnd type="none" w="med" len="med"/>
                      <a:tailEnd type="none" w="med" len="med"/>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noFill/>
                  </a:tcPr>
                </a:tc>
              </a:tr>
              <a:tr h="411449">
                <a:tc>
                  <a:txBody>
                    <a:bodyPr/>
                    <a:lstStyle/>
                    <a:p>
                      <a:r>
                        <a:rPr lang="en-US" sz="2500" b="1" dirty="0" smtClean="0">
                          <a:solidFill>
                            <a:sysClr val="windowText" lastClr="000000"/>
                          </a:solidFill>
                        </a:rPr>
                        <a:t>OHGS </a:t>
                      </a:r>
                      <a:r>
                        <a:rPr lang="en-US" sz="2500" b="1" baseline="0" dirty="0" smtClean="0">
                          <a:solidFill>
                            <a:sysClr val="windowText" lastClr="000000"/>
                          </a:solidFill>
                        </a:rPr>
                        <a:t>A</a:t>
                      </a:r>
                      <a:endParaRPr lang="en-US" sz="2500" b="1" dirty="0">
                        <a:solidFill>
                          <a:sysClr val="windowText" lastClr="000000"/>
                        </a:solidFill>
                      </a:endParaRPr>
                    </a:p>
                  </a:txBody>
                  <a:tcPr marL="27116" marR="27116" marT="13558" marB="13558">
                    <a:lnL w="6350" cap="flat" cmpd="sng" algn="ctr">
                      <a:noFill/>
                      <a:prstDash val="solid"/>
                      <a:miter lim="800000"/>
                    </a:lnL>
                    <a:lnR>
                      <a:noFill/>
                    </a:lnR>
                    <a:lnT w="12700" cap="flat" cmpd="sng" algn="ctr">
                      <a:solidFill>
                        <a:srgbClr val="B52A45"/>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0.0001</a:t>
                      </a:r>
                      <a:endParaRPr lang="en-US" sz="2500" dirty="0">
                        <a:solidFill>
                          <a:sysClr val="windowText" lastClr="000000"/>
                        </a:solidFill>
                      </a:endParaRPr>
                    </a:p>
                  </a:txBody>
                  <a:tcPr marL="27116" marR="27116" marT="13558" marB="13558">
                    <a:lnL>
                      <a:noFill/>
                    </a:lnL>
                    <a:lnR>
                      <a:noFill/>
                    </a:lnR>
                    <a:lnT w="12700" cap="flat" cmpd="sng" algn="ctr">
                      <a:solidFill>
                        <a:srgbClr val="B52A45"/>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0.0055</a:t>
                      </a:r>
                      <a:endParaRPr lang="en-US" sz="2500" dirty="0">
                        <a:solidFill>
                          <a:sysClr val="windowText" lastClr="000000"/>
                        </a:solidFill>
                      </a:endParaRPr>
                    </a:p>
                  </a:txBody>
                  <a:tcPr marL="27116" marR="27116" marT="13558" marB="13558">
                    <a:lnL>
                      <a:noFill/>
                    </a:lnL>
                    <a:lnR>
                      <a:noFill/>
                    </a:lnR>
                    <a:lnT w="12700" cap="flat" cmpd="sng" algn="ctr">
                      <a:solidFill>
                        <a:srgbClr val="B52A45"/>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0.1743</a:t>
                      </a:r>
                      <a:endParaRPr lang="en-US" sz="2500" dirty="0">
                        <a:solidFill>
                          <a:sysClr val="windowText" lastClr="000000"/>
                        </a:solidFill>
                      </a:endParaRPr>
                    </a:p>
                  </a:txBody>
                  <a:tcPr marL="27116" marR="27116" marT="13558" marB="13558">
                    <a:lnL>
                      <a:noFill/>
                    </a:lnL>
                    <a:lnR>
                      <a:noFill/>
                    </a:lnR>
                    <a:lnT w="12700" cap="flat" cmpd="sng" algn="ctr">
                      <a:solidFill>
                        <a:srgbClr val="B52A45"/>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1</a:t>
                      </a:r>
                      <a:endParaRPr lang="en-US" sz="2500" dirty="0">
                        <a:solidFill>
                          <a:sysClr val="windowText" lastClr="000000"/>
                        </a:solidFill>
                      </a:endParaRPr>
                    </a:p>
                  </a:txBody>
                  <a:tcPr marL="27116" marR="27116" marT="13558" marB="13558">
                    <a:lnL>
                      <a:noFill/>
                    </a:lnL>
                    <a:lnR w="6350" cap="flat" cmpd="sng" algn="ctr">
                      <a:noFill/>
                      <a:prstDash val="solid"/>
                      <a:miter lim="800000"/>
                    </a:lnR>
                    <a:lnT w="12700" cap="flat" cmpd="sng" algn="ctr">
                      <a:solidFill>
                        <a:srgbClr val="B52A45"/>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bg1"/>
                    </a:solidFill>
                  </a:tcPr>
                </a:tc>
              </a:tr>
              <a:tr h="411449">
                <a:tc>
                  <a:txBody>
                    <a:bodyPr/>
                    <a:lstStyle/>
                    <a:p>
                      <a:r>
                        <a:rPr lang="en-US" sz="2500" b="1" dirty="0" smtClean="0">
                          <a:solidFill>
                            <a:sysClr val="windowText" lastClr="000000"/>
                          </a:solidFill>
                        </a:rPr>
                        <a:t>OHGS B</a:t>
                      </a:r>
                      <a:endParaRPr lang="en-US" sz="2500" b="1" dirty="0">
                        <a:solidFill>
                          <a:sysClr val="windowText" lastClr="000000"/>
                        </a:solidFill>
                      </a:endParaRPr>
                    </a:p>
                  </a:txBody>
                  <a:tcPr marL="27116" marR="27116" marT="13558" marB="13558">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0.2484</a:t>
                      </a:r>
                      <a:endParaRPr lang="en-US" sz="2500" dirty="0">
                        <a:solidFill>
                          <a:sysClr val="windowText" lastClr="000000"/>
                        </a:solidFill>
                      </a:endParaRPr>
                    </a:p>
                  </a:txBody>
                  <a:tcPr marL="27116" marR="27116" marT="13558" marB="13558">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0.0999</a:t>
                      </a:r>
                      <a:endParaRPr lang="en-US" sz="2500" dirty="0">
                        <a:solidFill>
                          <a:sysClr val="windowText" lastClr="000000"/>
                        </a:solidFill>
                      </a:endParaRPr>
                    </a:p>
                  </a:txBody>
                  <a:tcPr marL="27116" marR="27116" marT="13558" marB="13558">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0.002</a:t>
                      </a:r>
                      <a:endParaRPr lang="en-US" sz="2500" dirty="0">
                        <a:solidFill>
                          <a:sysClr val="windowText" lastClr="000000"/>
                        </a:solidFill>
                      </a:endParaRPr>
                    </a:p>
                  </a:txBody>
                  <a:tcPr marL="27116" marR="27116" marT="13558" marB="13558">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1</a:t>
                      </a:r>
                      <a:endParaRPr lang="en-US" sz="2500" dirty="0">
                        <a:solidFill>
                          <a:sysClr val="windowText" lastClr="000000"/>
                        </a:solidFill>
                      </a:endParaRPr>
                    </a:p>
                  </a:txBody>
                  <a:tcPr marL="27116" marR="27116" marT="13558" marB="13558">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r>
              <a:tr h="411449">
                <a:tc>
                  <a:txBody>
                    <a:bodyPr/>
                    <a:lstStyle/>
                    <a:p>
                      <a:r>
                        <a:rPr lang="en-US" sz="2500" b="1" dirty="0" smtClean="0">
                          <a:solidFill>
                            <a:sysClr val="windowText" lastClr="000000"/>
                          </a:solidFill>
                        </a:rPr>
                        <a:t>OHGS C</a:t>
                      </a:r>
                      <a:endParaRPr lang="en-US" sz="2500" b="1" dirty="0">
                        <a:solidFill>
                          <a:sysClr val="windowText" lastClr="000000"/>
                        </a:solidFill>
                      </a:endParaRPr>
                    </a:p>
                  </a:txBody>
                  <a:tcPr marL="27116" marR="27116" marT="13558" marB="13558">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0.1299</a:t>
                      </a:r>
                      <a:endParaRPr lang="en-US" sz="2500" dirty="0">
                        <a:solidFill>
                          <a:sysClr val="windowText" lastClr="000000"/>
                        </a:solidFill>
                      </a:endParaRPr>
                    </a:p>
                  </a:txBody>
                  <a:tcPr marL="27116" marR="27116" marT="13558" marB="13558">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0.0085</a:t>
                      </a:r>
                      <a:endParaRPr lang="en-US" sz="2500" dirty="0">
                        <a:solidFill>
                          <a:sysClr val="windowText" lastClr="000000"/>
                        </a:solidFill>
                      </a:endParaRPr>
                    </a:p>
                  </a:txBody>
                  <a:tcPr marL="27116" marR="27116" marT="13558" marB="13558">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0.1528</a:t>
                      </a:r>
                      <a:endParaRPr lang="en-US" sz="2500" dirty="0">
                        <a:solidFill>
                          <a:sysClr val="windowText" lastClr="000000"/>
                        </a:solidFill>
                      </a:endParaRPr>
                    </a:p>
                  </a:txBody>
                  <a:tcPr marL="27116" marR="27116" marT="13558" marB="13558">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1</a:t>
                      </a:r>
                      <a:endParaRPr lang="en-US" sz="2500" dirty="0">
                        <a:solidFill>
                          <a:sysClr val="windowText" lastClr="000000"/>
                        </a:solidFill>
                      </a:endParaRPr>
                    </a:p>
                  </a:txBody>
                  <a:tcPr marL="27116" marR="27116" marT="13558" marB="13558">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r>
              <a:tr h="411449">
                <a:tc>
                  <a:txBody>
                    <a:bodyPr/>
                    <a:lstStyle/>
                    <a:p>
                      <a:r>
                        <a:rPr lang="en-US" sz="2500" b="1" dirty="0" smtClean="0">
                          <a:solidFill>
                            <a:sysClr val="windowText" lastClr="000000"/>
                          </a:solidFill>
                        </a:rPr>
                        <a:t>Cleveland</a:t>
                      </a:r>
                      <a:endParaRPr lang="en-US" sz="2500" b="1" dirty="0">
                        <a:solidFill>
                          <a:sysClr val="windowText" lastClr="000000"/>
                        </a:solidFill>
                      </a:endParaRPr>
                    </a:p>
                  </a:txBody>
                  <a:tcPr marL="27116" marR="27116" marT="13558" marB="13558">
                    <a:lnL w="6350" cap="flat" cmpd="sng" algn="ctr">
                      <a:noFill/>
                      <a:prstDash val="solid"/>
                      <a:miter lim="800000"/>
                    </a:lnL>
                    <a:lnR>
                      <a:noFill/>
                    </a:lnR>
                    <a:lnT w="6350" cap="flat" cmpd="sng" algn="ctr">
                      <a:noFill/>
                      <a:prstDash val="solid"/>
                      <a:miter lim="800000"/>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0.1807</a:t>
                      </a:r>
                      <a:endParaRPr lang="en-US" sz="2500" dirty="0">
                        <a:solidFill>
                          <a:sysClr val="windowText" lastClr="000000"/>
                        </a:solidFill>
                      </a:endParaRPr>
                    </a:p>
                  </a:txBody>
                  <a:tcPr marL="27116" marR="27116" marT="13558" marB="13558">
                    <a:lnL>
                      <a:noFill/>
                    </a:lnL>
                    <a:lnR>
                      <a:noFill/>
                    </a:lnR>
                    <a:lnT w="6350" cap="flat" cmpd="sng" algn="ctr">
                      <a:noFill/>
                      <a:prstDash val="solid"/>
                      <a:miter lim="800000"/>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0.2039</a:t>
                      </a:r>
                      <a:endParaRPr lang="en-US" sz="2500" dirty="0">
                        <a:solidFill>
                          <a:sysClr val="windowText" lastClr="000000"/>
                        </a:solidFill>
                      </a:endParaRPr>
                    </a:p>
                  </a:txBody>
                  <a:tcPr marL="27116" marR="27116" marT="13558" marB="13558">
                    <a:lnL>
                      <a:noFill/>
                    </a:lnL>
                    <a:lnR>
                      <a:noFill/>
                    </a:lnR>
                    <a:lnT w="6350" cap="flat" cmpd="sng" algn="ctr">
                      <a:noFill/>
                      <a:prstDash val="solid"/>
                      <a:miter lim="800000"/>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0.004</a:t>
                      </a:r>
                      <a:endParaRPr lang="en-US" sz="2500" dirty="0">
                        <a:solidFill>
                          <a:sysClr val="windowText" lastClr="000000"/>
                        </a:solidFill>
                      </a:endParaRPr>
                    </a:p>
                  </a:txBody>
                  <a:tcPr marL="27116" marR="27116" marT="13558" marB="13558">
                    <a:lnL>
                      <a:noFill/>
                    </a:lnL>
                    <a:lnR>
                      <a:noFill/>
                    </a:lnR>
                    <a:lnT w="6350" cap="flat" cmpd="sng" algn="ctr">
                      <a:noFill/>
                      <a:prstDash val="solid"/>
                      <a:miter lim="800000"/>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500" dirty="0" smtClean="0">
                          <a:solidFill>
                            <a:sysClr val="windowText" lastClr="000000"/>
                          </a:solidFill>
                        </a:rPr>
                        <a:t>1</a:t>
                      </a:r>
                      <a:endParaRPr lang="en-US" sz="2500" dirty="0">
                        <a:solidFill>
                          <a:sysClr val="windowText" lastClr="000000"/>
                        </a:solidFill>
                      </a:endParaRPr>
                    </a:p>
                  </a:txBody>
                  <a:tcPr marL="27116" marR="27116" marT="13558" marB="13558">
                    <a:lnL>
                      <a:noFill/>
                    </a:lnL>
                    <a:lnR w="6350" cap="flat" cmpd="sng" algn="ctr">
                      <a:noFill/>
                      <a:prstDash val="solid"/>
                      <a:miter lim="800000"/>
                    </a:lnR>
                    <a:lnT w="6350" cap="flat" cmpd="sng" algn="ctr">
                      <a:noFill/>
                      <a:prstDash val="solid"/>
                      <a:miter lim="800000"/>
                    </a:lnT>
                    <a:lnB w="12700" cap="flat" cmpd="sng" algn="ctr">
                      <a:solidFill>
                        <a:srgbClr val="B52A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mc:AlternateContent xmlns:mc="http://schemas.openxmlformats.org/markup-compatibility/2006" xmlns:a14="http://schemas.microsoft.com/office/drawing/2010/main">
        <mc:Choice Requires="a14">
          <p:sp>
            <p:nvSpPr>
              <p:cNvPr id="95" name="TextBox 94"/>
              <p:cNvSpPr txBox="1"/>
              <p:nvPr/>
            </p:nvSpPr>
            <p:spPr>
              <a:xfrm>
                <a:off x="27125111" y="14778559"/>
                <a:ext cx="6971899" cy="3345916"/>
              </a:xfrm>
              <a:prstGeom prst="rect">
                <a:avLst/>
              </a:prstGeom>
              <a:solidFill>
                <a:schemeClr val="bg1"/>
              </a:solidFill>
            </p:spPr>
            <p:txBody>
              <a:bodyPr wrap="square" rtlCol="0">
                <a:spAutoFit/>
              </a:bodyPr>
              <a:lstStyle/>
              <a:p>
                <a:r>
                  <a:rPr lang="en-US" sz="2349" dirty="0" smtClean="0">
                    <a:latin typeface="Garamond" charset="0"/>
                    <a:ea typeface="Garamond" charset="0"/>
                    <a:cs typeface="Garamond" charset="0"/>
                  </a:rPr>
                  <a:t>      The optimal </a:t>
                </a:r>
                <a:r>
                  <a:rPr lang="en-US" sz="2349" dirty="0" err="1" smtClean="0">
                    <a:latin typeface="Garamond" charset="0"/>
                    <a:ea typeface="Garamond" charset="0"/>
                    <a:cs typeface="Garamond" charset="0"/>
                  </a:rPr>
                  <a:t>cardiometabolic</a:t>
                </a:r>
                <a:r>
                  <a:rPr lang="en-US" sz="2349" dirty="0" smtClean="0">
                    <a:latin typeface="Garamond" charset="0"/>
                    <a:ea typeface="Garamond" charset="0"/>
                    <a:cs typeface="Garamond" charset="0"/>
                  </a:rPr>
                  <a:t> score performed the best out of all scores tested. It was significantly associated with a higher risk of CAD, having an exceptionally high AUC ROC of 0.78 [0.75, 0.81] and </a:t>
                </a:r>
                <a14:m>
                  <m:oMath xmlns:m="http://schemas.openxmlformats.org/officeDocument/2006/math">
                    <m:sSup>
                      <m:sSupPr>
                        <m:ctrlPr>
                          <a:rPr lang="en-CA" sz="2349" b="0" i="1" smtClean="0">
                            <a:latin typeface="Cambria Math" charset="0"/>
                            <a:ea typeface="Garamond" charset="0"/>
                            <a:cs typeface="Garamond" charset="0"/>
                          </a:rPr>
                        </m:ctrlPr>
                      </m:sSupPr>
                      <m:e>
                        <m:r>
                          <a:rPr lang="en-CA" sz="2349" b="0" i="1" smtClean="0">
                            <a:latin typeface="Cambria Math" charset="0"/>
                            <a:ea typeface="Garamond" charset="0"/>
                            <a:cs typeface="Garamond" charset="0"/>
                          </a:rPr>
                          <m:t>𝑅</m:t>
                        </m:r>
                      </m:e>
                      <m:sup>
                        <m:r>
                          <a:rPr lang="en-CA" sz="2349" b="0" i="1" smtClean="0">
                            <a:latin typeface="Cambria Math" charset="0"/>
                            <a:ea typeface="Garamond" charset="0"/>
                            <a:cs typeface="Garamond" charset="0"/>
                          </a:rPr>
                          <m:t>2</m:t>
                        </m:r>
                      </m:sup>
                    </m:sSup>
                  </m:oMath>
                </a14:m>
                <a:r>
                  <a:rPr lang="en-US" sz="2349" dirty="0" smtClean="0">
                    <a:latin typeface="Garamond" charset="0"/>
                    <a:ea typeface="Garamond" charset="0"/>
                    <a:cs typeface="Garamond" charset="0"/>
                  </a:rPr>
                  <a:t> between 0.245 and 0.338 depending on the cohort. The score comprised a large number of SNPs, between 440,000 and 850,000.  However, because of the large number of SNPs, the predictive ability of the score was insignificantly different than 1000 randomly constructed scores of equal SNPs.</a:t>
                </a:r>
                <a:endParaRPr lang="en-US" sz="2349" dirty="0">
                  <a:latin typeface="Garamond" charset="0"/>
                  <a:ea typeface="Garamond" charset="0"/>
                  <a:cs typeface="Garamond" charset="0"/>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27125111" y="14778559"/>
                <a:ext cx="6971899" cy="3345916"/>
              </a:xfrm>
              <a:prstGeom prst="rect">
                <a:avLst/>
              </a:prstGeom>
              <a:blipFill rotWithShape="0">
                <a:blip r:embed="rId16"/>
                <a:stretch>
                  <a:fillRect l="-1312" t="-1275" r="-2100" b="-3279"/>
                </a:stretch>
              </a:blipFill>
            </p:spPr>
            <p:txBody>
              <a:bodyPr/>
              <a:lstStyle/>
              <a:p>
                <a:r>
                  <a:rPr lang="en-US">
                    <a:noFill/>
                  </a:rPr>
                  <a:t> </a:t>
                </a:r>
              </a:p>
            </p:txBody>
          </p:sp>
        </mc:Fallback>
      </mc:AlternateContent>
      <p:pic>
        <p:nvPicPr>
          <p:cNvPr id="32" name="Picture 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073554" y="18190276"/>
            <a:ext cx="7106385" cy="4565555"/>
          </a:xfrm>
          <a:prstGeom prst="rect">
            <a:avLst/>
          </a:prstGeom>
        </p:spPr>
      </p:pic>
      <p:sp>
        <p:nvSpPr>
          <p:cNvPr id="96" name="TextBox 95"/>
          <p:cNvSpPr txBox="1"/>
          <p:nvPr/>
        </p:nvSpPr>
        <p:spPr>
          <a:xfrm>
            <a:off x="27073553" y="22969309"/>
            <a:ext cx="7106385" cy="1176861"/>
          </a:xfrm>
          <a:prstGeom prst="rect">
            <a:avLst/>
          </a:prstGeom>
          <a:noFill/>
        </p:spPr>
        <p:txBody>
          <a:bodyPr wrap="square" rtlCol="0">
            <a:spAutoFit/>
          </a:bodyPr>
          <a:lstStyle/>
          <a:p>
            <a:r>
              <a:rPr lang="en-US" sz="2349" b="1" dirty="0">
                <a:latin typeface="Garamond" charset="0"/>
                <a:ea typeface="Garamond" charset="0"/>
                <a:cs typeface="Garamond" charset="0"/>
              </a:rPr>
              <a:t>Figure 4</a:t>
            </a:r>
            <a:r>
              <a:rPr lang="en-US" sz="2349" dirty="0" smtClean="0">
                <a:latin typeface="Garamond" charset="0"/>
                <a:ea typeface="Garamond" charset="0"/>
                <a:cs typeface="Garamond" charset="0"/>
              </a:rPr>
              <a:t>:  Random Effect Meta Analysis of area under the receiver operator characteristic curve for optimal </a:t>
            </a:r>
            <a:r>
              <a:rPr lang="en-US" sz="2349" dirty="0" err="1" smtClean="0">
                <a:latin typeface="Garamond" charset="0"/>
                <a:ea typeface="Garamond" charset="0"/>
                <a:cs typeface="Garamond" charset="0"/>
              </a:rPr>
              <a:t>cardiometabolic</a:t>
            </a:r>
            <a:r>
              <a:rPr lang="en-US" sz="2349" dirty="0" smtClean="0">
                <a:latin typeface="Garamond" charset="0"/>
                <a:ea typeface="Garamond" charset="0"/>
                <a:cs typeface="Garamond" charset="0"/>
              </a:rPr>
              <a:t> risk score predicting CAD in four cohorts.</a:t>
            </a:r>
            <a:endParaRPr lang="en-US" sz="2349" dirty="0">
              <a:latin typeface="Garamond" charset="0"/>
              <a:ea typeface="Garamond" charset="0"/>
              <a:cs typeface="Garamond" charset="0"/>
            </a:endParaRPr>
          </a:p>
        </p:txBody>
      </p:sp>
      <p:sp>
        <p:nvSpPr>
          <p:cNvPr id="97" name="TextBox 96"/>
          <p:cNvSpPr txBox="1"/>
          <p:nvPr/>
        </p:nvSpPr>
        <p:spPr>
          <a:xfrm>
            <a:off x="27060876" y="24378686"/>
            <a:ext cx="6971899" cy="815351"/>
          </a:xfrm>
          <a:prstGeom prst="rect">
            <a:avLst/>
          </a:prstGeom>
          <a:solidFill>
            <a:schemeClr val="bg1"/>
          </a:solidFill>
        </p:spPr>
        <p:txBody>
          <a:bodyPr wrap="square" rtlCol="0">
            <a:spAutoFit/>
          </a:bodyPr>
          <a:lstStyle/>
          <a:p>
            <a:r>
              <a:rPr lang="en-CA" sz="2349" dirty="0" smtClean="0">
                <a:latin typeface="Garamond" charset="0"/>
                <a:ea typeface="Garamond" charset="0"/>
                <a:cs typeface="Garamond" charset="0"/>
              </a:rPr>
              <a:t>     Additionally, we found that there was no optimal threshold for BMI risk as seen in </a:t>
            </a:r>
            <a:r>
              <a:rPr lang="en-CA" sz="2349" b="1" dirty="0" smtClean="0">
                <a:latin typeface="Garamond" charset="0"/>
                <a:ea typeface="Garamond" charset="0"/>
                <a:cs typeface="Garamond" charset="0"/>
              </a:rPr>
              <a:t>Figure 5</a:t>
            </a:r>
            <a:r>
              <a:rPr lang="en-CA" sz="2349" dirty="0" smtClean="0">
                <a:latin typeface="Garamond" charset="0"/>
                <a:ea typeface="Garamond" charset="0"/>
                <a:cs typeface="Garamond" charset="0"/>
              </a:rPr>
              <a:t>. </a:t>
            </a:r>
            <a:endParaRPr lang="en-US" sz="2349" dirty="0">
              <a:latin typeface="Garamond" charset="0"/>
              <a:ea typeface="Garamond" charset="0"/>
              <a:cs typeface="Garamond" charset="0"/>
            </a:endParaRPr>
          </a:p>
        </p:txBody>
      </p:sp>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830009" y="25303641"/>
            <a:ext cx="5065677" cy="5065677"/>
          </a:xfrm>
          <a:prstGeom prst="rect">
            <a:avLst/>
          </a:prstGeom>
        </p:spPr>
      </p:pic>
      <p:sp>
        <p:nvSpPr>
          <p:cNvPr id="98" name="TextBox 97"/>
          <p:cNvSpPr txBox="1"/>
          <p:nvPr/>
        </p:nvSpPr>
        <p:spPr>
          <a:xfrm>
            <a:off x="27073552" y="30647125"/>
            <a:ext cx="7106385" cy="453842"/>
          </a:xfrm>
          <a:prstGeom prst="rect">
            <a:avLst/>
          </a:prstGeom>
          <a:noFill/>
        </p:spPr>
        <p:txBody>
          <a:bodyPr wrap="square" rtlCol="0">
            <a:spAutoFit/>
          </a:bodyPr>
          <a:lstStyle/>
          <a:p>
            <a:r>
              <a:rPr lang="en-US" sz="2349" b="1" dirty="0">
                <a:latin typeface="Garamond" charset="0"/>
                <a:ea typeface="Garamond" charset="0"/>
                <a:cs typeface="Garamond" charset="0"/>
              </a:rPr>
              <a:t>Figure 5</a:t>
            </a:r>
            <a:r>
              <a:rPr lang="en-US" sz="2349" dirty="0" smtClean="0">
                <a:latin typeface="Garamond" charset="0"/>
                <a:ea typeface="Garamond" charset="0"/>
                <a:cs typeface="Garamond" charset="0"/>
              </a:rPr>
              <a:t>:  Association of BMI PRS by P value threshold. </a:t>
            </a:r>
            <a:endParaRPr lang="en-US" sz="2349" dirty="0">
              <a:latin typeface="Garamond" charset="0"/>
              <a:ea typeface="Garamond" charset="0"/>
              <a:cs typeface="Garamond" charset="0"/>
            </a:endParaRPr>
          </a:p>
        </p:txBody>
      </p:sp>
      <p:sp>
        <p:nvSpPr>
          <p:cNvPr id="99" name="Rectangle 98"/>
          <p:cNvSpPr>
            <a:spLocks noChangeArrowheads="1"/>
          </p:cNvSpPr>
          <p:nvPr/>
        </p:nvSpPr>
        <p:spPr bwMode="auto">
          <a:xfrm>
            <a:off x="35519994" y="5534718"/>
            <a:ext cx="7013450" cy="724338"/>
          </a:xfrm>
          <a:prstGeom prst="rect">
            <a:avLst/>
          </a:prstGeom>
          <a:solidFill>
            <a:srgbClr val="B52A45"/>
          </a:solidFill>
          <a:ln>
            <a:noFill/>
          </a:ln>
          <a:extLst/>
        </p:spPr>
        <p:txBody>
          <a:bodyPr wrap="none" anchor="ctr"/>
          <a:lstStyle/>
          <a:p>
            <a:pPr eaLnBrk="1">
              <a:lnSpc>
                <a:spcPct val="93000"/>
              </a:lnSpc>
              <a:buClr>
                <a:srgbClr val="000000"/>
              </a:buClr>
              <a:buSzPct val="100000"/>
              <a:buFont typeface="Times New Roman" charset="0"/>
              <a:buNone/>
            </a:pPr>
            <a:endParaRPr lang="en-US" altLang="en-US" sz="4765"/>
          </a:p>
        </p:txBody>
      </p:sp>
      <p:sp>
        <p:nvSpPr>
          <p:cNvPr id="100" name="TextBox 8"/>
          <p:cNvSpPr txBox="1">
            <a:spLocks noChangeArrowheads="1"/>
          </p:cNvSpPr>
          <p:nvPr/>
        </p:nvSpPr>
        <p:spPr bwMode="auto">
          <a:xfrm>
            <a:off x="36464593" y="5621469"/>
            <a:ext cx="5124251" cy="5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charset="0"/>
              <a:buNone/>
            </a:pPr>
            <a:r>
              <a:rPr lang="en-US" altLang="en-US" sz="3014" b="1" dirty="0" smtClean="0">
                <a:solidFill>
                  <a:schemeClr val="bg1"/>
                </a:solidFill>
                <a:latin typeface="Helvetica" charset="0"/>
                <a:ea typeface="Helvetica" charset="0"/>
                <a:cs typeface="Helvetica" charset="0"/>
              </a:rPr>
              <a:t>Future Directions</a:t>
            </a:r>
            <a:endParaRPr lang="en-US" altLang="en-US" sz="3014" b="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5215953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1839</TotalTime>
  <Words>784</Words>
  <Application>Microsoft Macintosh PowerPoint</Application>
  <PresentationFormat>Custom</PresentationFormat>
  <Paragraphs>91</Paragraphs>
  <Slides>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Arial Unicode MS</vt:lpstr>
      <vt:lpstr>Calibri</vt:lpstr>
      <vt:lpstr>Calibri Light</vt:lpstr>
      <vt:lpstr>Cambria Math</vt:lpstr>
      <vt:lpstr>Garamond</vt:lpstr>
      <vt:lpstr>Helvetica</vt:lpstr>
      <vt:lpstr>ＭＳ Ｐゴシック</vt:lpstr>
      <vt:lpstr>Times New Roman</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Cole</dc:creator>
  <cp:lastModifiedBy>Christopher Cole</cp:lastModifiedBy>
  <cp:revision>126</cp:revision>
  <cp:lastPrinted>2016-04-26T16:48:52Z</cp:lastPrinted>
  <dcterms:created xsi:type="dcterms:W3CDTF">2015-08-11T01:35:40Z</dcterms:created>
  <dcterms:modified xsi:type="dcterms:W3CDTF">2016-04-26T16:49:09Z</dcterms:modified>
</cp:coreProperties>
</file>